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56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</p:sldIdLst>
  <p:sldSz cx="9906000" cy="6858000" type="A4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64" y="-8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view3D>
      <c:rAngAx val="1"/>
    </c:view3D>
    <c:floor>
      <c:spPr>
        <a:noFill/>
        <a:ln w="9360">
          <a:solidFill>
            <a:srgbClr val="878787"/>
          </a:solidFill>
          <a:round/>
        </a:ln>
      </c:spPr>
    </c:floor>
    <c:backWall>
      <c:spPr>
        <a:noFill/>
        <a:ln w="9360">
          <a:solidFill>
            <a:srgbClr val="878787"/>
          </a:solidFill>
          <a:round/>
        </a:ln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label 0</c:f>
              <c:strCache>
                <c:ptCount val="1"/>
                <c:pt idx="0">
                  <c:v>raccolta totale</c:v>
                </c:pt>
              </c:strCache>
            </c:strRef>
          </c:tx>
          <c:spPr>
            <a:solidFill>
              <a:srgbClr val="CCCCCC"/>
            </a:solidFill>
            <a:ln>
              <a:noFill/>
            </a:ln>
          </c:spPr>
          <c:dLbls>
            <c:showVal val="1"/>
          </c:dLbls>
          <c:cat>
            <c:strRef>
              <c:f>categories</c:f>
              <c:strCache>
                <c:ptCount val="14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14"/>
                <c:pt idx="0">
                  <c:v>35.200000000000003</c:v>
                </c:pt>
                <c:pt idx="1">
                  <c:v>42.2</c:v>
                </c:pt>
                <c:pt idx="2">
                  <c:v>47.6</c:v>
                </c:pt>
                <c:pt idx="3">
                  <c:v>54.4</c:v>
                </c:pt>
                <c:pt idx="4">
                  <c:v>61.4</c:v>
                </c:pt>
                <c:pt idx="5">
                  <c:v>79.8</c:v>
                </c:pt>
                <c:pt idx="6">
                  <c:v>88.5</c:v>
                </c:pt>
                <c:pt idx="7">
                  <c:v>84.6</c:v>
                </c:pt>
                <c:pt idx="8">
                  <c:v>84.3</c:v>
                </c:pt>
                <c:pt idx="9">
                  <c:v>88.2</c:v>
                </c:pt>
                <c:pt idx="10">
                  <c:v>96.1</c:v>
                </c:pt>
                <c:pt idx="11">
                  <c:v>101.8</c:v>
                </c:pt>
                <c:pt idx="12">
                  <c:v>106.9</c:v>
                </c:pt>
                <c:pt idx="13">
                  <c:v>110.5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spesa (giocato meno vinto)</c:v>
                </c:pt>
              </c:strCache>
            </c:strRef>
          </c:tx>
          <c:spPr>
            <a:solidFill>
              <a:srgbClr val="7878DE"/>
            </a:solidFill>
            <a:ln>
              <a:noFill/>
            </a:ln>
          </c:spPr>
          <c:dLbls>
            <c:showVal val="1"/>
          </c:dLbls>
          <c:cat>
            <c:strRef>
              <c:f>categories</c:f>
              <c:strCache>
                <c:ptCount val="14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14"/>
                <c:pt idx="0">
                  <c:v>12</c:v>
                </c:pt>
                <c:pt idx="1">
                  <c:v>13.8</c:v>
                </c:pt>
                <c:pt idx="2">
                  <c:v>14.9</c:v>
                </c:pt>
                <c:pt idx="3">
                  <c:v>16.899999999999999</c:v>
                </c:pt>
                <c:pt idx="4">
                  <c:v>17</c:v>
                </c:pt>
                <c:pt idx="5">
                  <c:v>18.100000000000001</c:v>
                </c:pt>
                <c:pt idx="6">
                  <c:v>17.399999999999999</c:v>
                </c:pt>
                <c:pt idx="7">
                  <c:v>17.3</c:v>
                </c:pt>
                <c:pt idx="8">
                  <c:v>16.8</c:v>
                </c:pt>
                <c:pt idx="9">
                  <c:v>17</c:v>
                </c:pt>
                <c:pt idx="10">
                  <c:v>19.100000000000001</c:v>
                </c:pt>
                <c:pt idx="11">
                  <c:v>19</c:v>
                </c:pt>
                <c:pt idx="12">
                  <c:v>19</c:v>
                </c:pt>
                <c:pt idx="13">
                  <c:v>19.399999999999999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entrate erariali</c:v>
                </c:pt>
              </c:strCache>
            </c:strRef>
          </c:tx>
          <c:spPr>
            <a:solidFill>
              <a:srgbClr val="47FFD1"/>
            </a:solidFill>
            <a:ln>
              <a:noFill/>
            </a:ln>
          </c:spPr>
          <c:dLbls>
            <c:showVal val="1"/>
          </c:dLbls>
          <c:cat>
            <c:strRef>
              <c:f>categories</c:f>
              <c:strCache>
                <c:ptCount val="14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14"/>
                <c:pt idx="0">
                  <c:v>6.7</c:v>
                </c:pt>
                <c:pt idx="1">
                  <c:v>7.4</c:v>
                </c:pt>
                <c:pt idx="2">
                  <c:v>7.9</c:v>
                </c:pt>
                <c:pt idx="3">
                  <c:v>8.4</c:v>
                </c:pt>
                <c:pt idx="4">
                  <c:v>8.9</c:v>
                </c:pt>
                <c:pt idx="5">
                  <c:v>8.6</c:v>
                </c:pt>
                <c:pt idx="6">
                  <c:v>8.3000000000000007</c:v>
                </c:pt>
                <c:pt idx="7">
                  <c:v>8.5</c:v>
                </c:pt>
                <c:pt idx="8">
                  <c:v>8.3000000000000007</c:v>
                </c:pt>
                <c:pt idx="9">
                  <c:v>8.8000000000000007</c:v>
                </c:pt>
                <c:pt idx="10">
                  <c:v>10.4</c:v>
                </c:pt>
                <c:pt idx="11">
                  <c:v>10.3</c:v>
                </c:pt>
                <c:pt idx="12">
                  <c:v>10.4</c:v>
                </c:pt>
                <c:pt idx="13">
                  <c:v>11.4</c:v>
                </c:pt>
              </c:numCache>
            </c:numRef>
          </c:val>
        </c:ser>
        <c:shape val="box"/>
        <c:axId val="146861440"/>
        <c:axId val="147231872"/>
        <c:axId val="0"/>
      </c:bar3DChart>
      <c:catAx>
        <c:axId val="146861440"/>
        <c:scaling>
          <c:orientation val="minMax"/>
        </c:scaling>
        <c:axPos val="b"/>
        <c:numFmt formatCode="dd/mm/yyyy" sourceLinked="1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defRPr>
            </a:pPr>
            <a:endParaRPr lang="it-IT"/>
          </a:p>
        </c:txPr>
        <c:crossAx val="147231872"/>
        <c:crosses val="autoZero"/>
        <c:auto val="1"/>
        <c:lblAlgn val="ctr"/>
        <c:lblOffset val="100"/>
      </c:catAx>
      <c:valAx>
        <c:axId val="147231872"/>
        <c:scaling>
          <c:orientation val="minMax"/>
        </c:scaling>
        <c:axPos val="l"/>
        <c:majorGridlines>
          <c:spPr>
            <a:ln w="9360">
              <a:solidFill>
                <a:srgbClr val="878787"/>
              </a:solidFill>
              <a:round/>
            </a:ln>
          </c:spPr>
        </c:majorGridlines>
        <c:numFmt formatCode="General" sourceLinked="0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sz="1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defRPr>
            </a:pPr>
            <a:endParaRPr lang="it-IT"/>
          </a:p>
        </c:txPr>
        <c:crossAx val="146861440"/>
        <c:crosses val="autoZero"/>
        <c:crossBetween val="between"/>
      </c:valAx>
      <c:spPr>
        <a:noFill/>
        <a:ln w="9360">
          <a:solidFill>
            <a:srgbClr val="878787"/>
          </a:solidFill>
          <a:round/>
        </a:ln>
      </c:spPr>
    </c:plotArea>
    <c:legend>
      <c:legendPos val="b"/>
      <c:spPr>
        <a:noFill/>
        <a:ln>
          <a:noFill/>
        </a:ln>
      </c:spPr>
    </c:legend>
    <c:plotVisOnly val="1"/>
    <c:dispBlanksAs val="gap"/>
  </c:chart>
  <c:spPr>
    <a:noFill/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>
        <c:manualLayout>
          <c:layoutTarget val="inner"/>
          <c:xMode val="edge"/>
          <c:yMode val="edge"/>
          <c:x val="9.7617124394184199E-2"/>
          <c:y val="0.100740033420864"/>
          <c:w val="0.84139741518578315"/>
          <c:h val="0.63865679955438814"/>
        </c:manualLayout>
      </c:layout>
      <c:lineChart>
        <c:grouping val="standard"/>
        <c:ser>
          <c:idx val="0"/>
          <c:order val="0"/>
          <c:tx>
            <c:strRef>
              <c:f>label 0</c:f>
              <c:strCache>
                <c:ptCount val="1"/>
                <c:pt idx="0">
                  <c:v>Soggetti complessivi in carico</c:v>
                </c:pt>
              </c:strCache>
            </c:strRef>
          </c:tx>
          <c:spPr>
            <a:ln w="38160">
              <a:solidFill>
                <a:srgbClr val="4472C4"/>
              </a:solidFill>
              <a:round/>
            </a:ln>
          </c:spPr>
          <c:marker>
            <c:symbol val="circle"/>
            <c:size val="5"/>
            <c:spPr>
              <a:solidFill>
                <a:srgbClr val="4472C4"/>
              </a:solidFill>
            </c:spPr>
          </c:marker>
          <c:dLbls>
            <c:dLblPos val="t"/>
            <c:showVal val="1"/>
          </c:dLbls>
          <c:cat>
            <c:strRef>
              <c:f>categories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6"/>
                <c:pt idx="0">
                  <c:v>216</c:v>
                </c:pt>
                <c:pt idx="1">
                  <c:v>282</c:v>
                </c:pt>
                <c:pt idx="2">
                  <c:v>365</c:v>
                </c:pt>
                <c:pt idx="3">
                  <c:v>428</c:v>
                </c:pt>
                <c:pt idx="4">
                  <c:v>467</c:v>
                </c:pt>
                <c:pt idx="5">
                  <c:v>484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Soggetti residenti in provincia</c:v>
                </c:pt>
              </c:strCache>
            </c:strRef>
          </c:tx>
          <c:spPr>
            <a:ln w="38160">
              <a:solidFill>
                <a:srgbClr val="FF6600"/>
              </a:solidFill>
              <a:round/>
            </a:ln>
          </c:spPr>
          <c:marker>
            <c:symbol val="circle"/>
            <c:size val="5"/>
            <c:spPr>
              <a:solidFill>
                <a:srgbClr val="FF6600"/>
              </a:solidFill>
            </c:spPr>
          </c:marker>
          <c:dLbls>
            <c:dLblPos val="b"/>
            <c:showVal val="1"/>
          </c:dLbls>
          <c:cat>
            <c:strRef>
              <c:f>categories</c:f>
              <c:strCach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6"/>
                <c:pt idx="0">
                  <c:v>213</c:v>
                </c:pt>
                <c:pt idx="1">
                  <c:v>273</c:v>
                </c:pt>
                <c:pt idx="2">
                  <c:v>348</c:v>
                </c:pt>
                <c:pt idx="3">
                  <c:v>404</c:v>
                </c:pt>
                <c:pt idx="4">
                  <c:v>440</c:v>
                </c:pt>
                <c:pt idx="5">
                  <c:v>454</c:v>
                </c:pt>
              </c:numCache>
            </c:numRef>
          </c:val>
        </c:ser>
        <c:hiLowLines>
          <c:spPr>
            <a:ln>
              <a:noFill/>
            </a:ln>
          </c:spPr>
        </c:hiLowLines>
        <c:marker val="1"/>
        <c:axId val="148090880"/>
        <c:axId val="148092416"/>
      </c:lineChart>
      <c:catAx>
        <c:axId val="148090880"/>
        <c:scaling>
          <c:orientation val="minMax"/>
        </c:scaling>
        <c:axPos val="b"/>
        <c:numFmt formatCode="dd/mm/yyyy" sourceLinked="1"/>
        <c:majorTickMark val="none"/>
        <c:tickLblPos val="nextTo"/>
        <c:spPr>
          <a:ln w="12600">
            <a:solidFill>
              <a:srgbClr val="FFCC99"/>
            </a:solidFill>
            <a:round/>
          </a:ln>
        </c:spPr>
        <c:txPr>
          <a:bodyPr/>
          <a:lstStyle/>
          <a:p>
            <a:pPr>
              <a:defRPr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</a:defRPr>
            </a:pPr>
            <a:endParaRPr lang="it-IT"/>
          </a:p>
        </c:txPr>
        <c:crossAx val="148092416"/>
        <c:crosses val="autoZero"/>
        <c:auto val="1"/>
        <c:lblAlgn val="ctr"/>
        <c:lblOffset val="100"/>
      </c:catAx>
      <c:valAx>
        <c:axId val="148092416"/>
        <c:scaling>
          <c:orientation val="minMax"/>
        </c:scaling>
        <c:axPos val="l"/>
        <c:majorGridlines>
          <c:spPr>
            <a:ln w="12600">
              <a:solidFill>
                <a:srgbClr val="75FFDD"/>
              </a:solidFill>
              <a:round/>
            </a:ln>
          </c:spPr>
        </c:majorGridlines>
        <c:numFmt formatCode="General" sourceLinked="0"/>
        <c:majorTickMark val="none"/>
        <c:tickLblPos val="nextTo"/>
        <c:spPr>
          <a:ln w="6480">
            <a:noFill/>
          </a:ln>
        </c:spPr>
        <c:txPr>
          <a:bodyPr/>
          <a:lstStyle/>
          <a:p>
            <a:pPr>
              <a:defRPr sz="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Century Gothic"/>
              </a:defRPr>
            </a:pPr>
            <a:endParaRPr lang="it-IT"/>
          </a:p>
        </c:txPr>
        <c:crossAx val="148090880"/>
        <c:crosses val="autoZero"/>
        <c:crossBetween val="midCat"/>
      </c:valAx>
      <c:spPr>
        <a:noFill/>
        <a:ln w="25560">
          <a:noFill/>
        </a:ln>
      </c:spPr>
    </c:plotArea>
    <c:legend>
      <c:legendPos val="r"/>
      <c:layout>
        <c:manualLayout>
          <c:xMode val="edge"/>
          <c:yMode val="edge"/>
          <c:x val="4.8378629406776223E-2"/>
          <c:y val="0.90270485282418522"/>
        </c:manualLayout>
      </c:layout>
      <c:spPr>
        <a:noFill/>
        <a:ln w="25560">
          <a:noFill/>
        </a:ln>
      </c:spPr>
    </c:legend>
    <c:plotVisOnly val="1"/>
    <c:dispBlanksAs val="gap"/>
  </c:chart>
  <c:spPr>
    <a:solidFill>
      <a:srgbClr val="FFFFFF"/>
    </a:solidFill>
    <a:ln w="12600">
      <a:noFill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Fai clic per modificare il formato delle note</a:t>
            </a:r>
          </a:p>
        </p:txBody>
      </p:sp>
      <p:sp>
        <p:nvSpPr>
          <p:cNvPr id="121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&lt;intestazione&gt;</a:t>
            </a:r>
          </a:p>
        </p:txBody>
      </p:sp>
      <p:sp>
        <p:nvSpPr>
          <p:cNvPr id="122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&lt;data/ora&gt;</a:t>
            </a:r>
          </a:p>
        </p:txBody>
      </p:sp>
      <p:sp>
        <p:nvSpPr>
          <p:cNvPr id="123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&lt;piè di pagina&gt;</a:t>
            </a:r>
          </a:p>
        </p:txBody>
      </p:sp>
      <p:sp>
        <p:nvSpPr>
          <p:cNvPr id="124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01B9F7BD-9B9A-4A13-93B2-1F1AA468A9BF}" type="slidenum"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pPr algn="r"/>
              <a:t>‹N›</a:t>
            </a:fld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CustomShape 1"/>
          <p:cNvSpPr/>
          <p:nvPr/>
        </p:nvSpPr>
        <p:spPr>
          <a:xfrm>
            <a:off x="4278240" y="10156680"/>
            <a:ext cx="3277440" cy="531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2000"/>
              </a:lnSpc>
            </a:pPr>
            <a:fld id="{2980601B-F40B-48F3-B7C2-B82B77B86F2E}" type="slidenum"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pPr algn="r">
                <a:lnSpc>
                  <a:spcPct val="92000"/>
                </a:lnSpc>
              </a:pPr>
              <a:t>1</a:t>
            </a:fld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2" name="PlaceHolder 2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6200" cy="48096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CustomShape 1"/>
          <p:cNvSpPr/>
          <p:nvPr/>
        </p:nvSpPr>
        <p:spPr>
          <a:xfrm>
            <a:off x="4278240" y="10156680"/>
            <a:ext cx="3277440" cy="531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2000"/>
              </a:lnSpc>
            </a:pPr>
            <a:fld id="{1ADA5796-3B5A-45BB-A0FF-AABF27D4B713}" type="slidenum"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pPr algn="r">
                <a:lnSpc>
                  <a:spcPct val="92000"/>
                </a:lnSpc>
              </a:pPr>
              <a:t>2</a:t>
            </a:fld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4" name="PlaceHolder 2"/>
          <p:cNvSpPr>
            <a:spLocks noGrp="1"/>
          </p:cNvSpPr>
          <p:nvPr>
            <p:ph type="body"/>
          </p:nvPr>
        </p:nvSpPr>
        <p:spPr>
          <a:xfrm>
            <a:off x="756360" y="5078880"/>
            <a:ext cx="6044760" cy="4808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CustomShape 1"/>
          <p:cNvSpPr/>
          <p:nvPr/>
        </p:nvSpPr>
        <p:spPr>
          <a:xfrm>
            <a:off x="4278240" y="10156680"/>
            <a:ext cx="3277440" cy="531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2000"/>
              </a:lnSpc>
            </a:pPr>
            <a:fld id="{34AD41C6-6AC8-4C97-A06A-F54D71EDEEC8}" type="slidenum"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pPr algn="r">
                <a:lnSpc>
                  <a:spcPct val="92000"/>
                </a:lnSpc>
              </a:pPr>
              <a:t>3</a:t>
            </a:fld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 type="body"/>
          </p:nvPr>
        </p:nvSpPr>
        <p:spPr>
          <a:xfrm>
            <a:off x="756360" y="5078880"/>
            <a:ext cx="6044760" cy="4808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CustomShape 1"/>
          <p:cNvSpPr/>
          <p:nvPr/>
        </p:nvSpPr>
        <p:spPr>
          <a:xfrm>
            <a:off x="4278240" y="10156680"/>
            <a:ext cx="3277440" cy="531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2000"/>
              </a:lnSpc>
            </a:pPr>
            <a:fld id="{B200FA96-856C-4D20-A6F3-09844C595DCB}" type="slidenum"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pPr algn="r">
                <a:lnSpc>
                  <a:spcPct val="92000"/>
                </a:lnSpc>
              </a:pPr>
              <a:t>4</a:t>
            </a:fld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8" name="PlaceHolder 2"/>
          <p:cNvSpPr>
            <a:spLocks noGrp="1"/>
          </p:cNvSpPr>
          <p:nvPr>
            <p:ph type="body"/>
          </p:nvPr>
        </p:nvSpPr>
        <p:spPr>
          <a:xfrm>
            <a:off x="756360" y="5078880"/>
            <a:ext cx="6044760" cy="4808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CustomShape 1"/>
          <p:cNvSpPr/>
          <p:nvPr/>
        </p:nvSpPr>
        <p:spPr>
          <a:xfrm>
            <a:off x="4278240" y="10156680"/>
            <a:ext cx="3277440" cy="531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2000"/>
              </a:lnSpc>
            </a:pPr>
            <a:fld id="{691D97C2-2F39-418C-9386-B820E2B38483}" type="slidenum"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pPr algn="r">
                <a:lnSpc>
                  <a:spcPct val="92000"/>
                </a:lnSpc>
              </a:pPr>
              <a:t>5</a:t>
            </a:fld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0" name="CustomShape 2"/>
          <p:cNvSpPr/>
          <p:nvPr/>
        </p:nvSpPr>
        <p:spPr>
          <a:xfrm>
            <a:off x="4284720" y="10153800"/>
            <a:ext cx="3271320" cy="5342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1520" tIns="50760" rIns="101520" bIns="50760" anchor="b"/>
          <a:lstStyle/>
          <a:p>
            <a:pPr algn="r">
              <a:lnSpc>
                <a:spcPct val="100000"/>
              </a:lnSpc>
            </a:pPr>
            <a:fld id="{0E8A3C27-73EE-4A43-B7AB-9AFAE45DECC6}" type="slidenum">
              <a:rPr lang="it-IT" sz="13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pPr algn="r">
                <a:lnSpc>
                  <a:spcPct val="100000"/>
                </a:lnSpc>
              </a:pPr>
              <a:t>5</a:t>
            </a:fld>
            <a:endParaRPr lang="it-IT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body"/>
          </p:nvPr>
        </p:nvSpPr>
        <p:spPr>
          <a:xfrm>
            <a:off x="1008000" y="5079960"/>
            <a:ext cx="5541480" cy="4806360"/>
          </a:xfrm>
          <a:prstGeom prst="rect">
            <a:avLst/>
          </a:prstGeom>
        </p:spPr>
        <p:txBody>
          <a:bodyPr lIns="101520" tIns="50760" rIns="101520" bIns="50760"/>
          <a:lstStyle/>
          <a:p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CustomShape 1"/>
          <p:cNvSpPr/>
          <p:nvPr/>
        </p:nvSpPr>
        <p:spPr>
          <a:xfrm>
            <a:off x="4278240" y="10156680"/>
            <a:ext cx="3277440" cy="531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2000"/>
              </a:lnSpc>
            </a:pPr>
            <a:fld id="{C935F6DB-8C29-48FD-9813-19534235B249}" type="slidenum"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pPr algn="r">
                <a:lnSpc>
                  <a:spcPct val="92000"/>
                </a:lnSpc>
              </a:pPr>
              <a:t>6</a:t>
            </a:fld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3" name="CustomShape 2"/>
          <p:cNvSpPr/>
          <p:nvPr/>
        </p:nvSpPr>
        <p:spPr>
          <a:xfrm>
            <a:off x="4284720" y="10153800"/>
            <a:ext cx="3271320" cy="5342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1520" tIns="50760" rIns="101520" bIns="50760" anchor="b"/>
          <a:lstStyle/>
          <a:p>
            <a:pPr algn="r">
              <a:lnSpc>
                <a:spcPct val="100000"/>
              </a:lnSpc>
            </a:pPr>
            <a:fld id="{9E29F150-F27B-4429-8B8A-F26B0BD84F5F}" type="slidenum">
              <a:rPr lang="it-IT" sz="13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pPr algn="r">
                <a:lnSpc>
                  <a:spcPct val="100000"/>
                </a:lnSpc>
              </a:pPr>
              <a:t>6</a:t>
            </a:fld>
            <a:endParaRPr lang="it-IT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 type="body"/>
          </p:nvPr>
        </p:nvSpPr>
        <p:spPr>
          <a:xfrm>
            <a:off x="1008000" y="5079960"/>
            <a:ext cx="5541480" cy="4806360"/>
          </a:xfrm>
          <a:prstGeom prst="rect">
            <a:avLst/>
          </a:prstGeom>
        </p:spPr>
        <p:txBody>
          <a:bodyPr lIns="101520" tIns="50760" rIns="101520" bIns="50760"/>
          <a:lstStyle/>
          <a:p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CustomShape 1"/>
          <p:cNvSpPr/>
          <p:nvPr/>
        </p:nvSpPr>
        <p:spPr>
          <a:xfrm>
            <a:off x="4278240" y="10156680"/>
            <a:ext cx="3277440" cy="531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2000"/>
              </a:lnSpc>
            </a:pPr>
            <a:fld id="{F486E447-94B6-423C-AB03-89920B987185}" type="slidenum"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pPr algn="r">
                <a:lnSpc>
                  <a:spcPct val="92000"/>
                </a:lnSpc>
              </a:pPr>
              <a:t>9</a:t>
            </a:fld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6" name="CustomShape 2"/>
          <p:cNvSpPr/>
          <p:nvPr/>
        </p:nvSpPr>
        <p:spPr>
          <a:xfrm>
            <a:off x="4284720" y="10153800"/>
            <a:ext cx="3271320" cy="5342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1520" tIns="50760" rIns="101520" bIns="50760" anchor="b"/>
          <a:lstStyle/>
          <a:p>
            <a:pPr algn="r">
              <a:lnSpc>
                <a:spcPct val="100000"/>
              </a:lnSpc>
            </a:pPr>
            <a:fld id="{23A24127-C4E1-44C9-91FF-5AC85FC86FC7}" type="slidenum">
              <a:rPr lang="it-IT" sz="13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pPr algn="r">
                <a:lnSpc>
                  <a:spcPct val="100000"/>
                </a:lnSpc>
              </a:pPr>
              <a:t>9</a:t>
            </a:fld>
            <a:endParaRPr lang="it-IT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 type="body"/>
          </p:nvPr>
        </p:nvSpPr>
        <p:spPr>
          <a:xfrm>
            <a:off x="1008000" y="5076720"/>
            <a:ext cx="5541480" cy="4809600"/>
          </a:xfrm>
          <a:prstGeom prst="rect">
            <a:avLst/>
          </a:prstGeom>
        </p:spPr>
        <p:txBody>
          <a:bodyPr lIns="105120" tIns="52560" rIns="105120" bIns="52560"/>
          <a:lstStyle/>
          <a:p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CustomShape 1"/>
          <p:cNvSpPr/>
          <p:nvPr/>
        </p:nvSpPr>
        <p:spPr>
          <a:xfrm>
            <a:off x="4278240" y="10156680"/>
            <a:ext cx="3277440" cy="531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2000"/>
              </a:lnSpc>
            </a:pPr>
            <a:fld id="{4994B826-0C77-4794-83E0-FD676409ADC5}" type="slidenum"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pPr algn="r">
                <a:lnSpc>
                  <a:spcPct val="92000"/>
                </a:lnSpc>
              </a:pPr>
              <a:t>18</a:t>
            </a:fld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9" name="PlaceHolder 2"/>
          <p:cNvSpPr>
            <a:spLocks noGrp="1"/>
          </p:cNvSpPr>
          <p:nvPr>
            <p:ph type="body"/>
          </p:nvPr>
        </p:nvSpPr>
        <p:spPr>
          <a:xfrm>
            <a:off x="756360" y="5078880"/>
            <a:ext cx="6044760" cy="4808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CustomShape 1"/>
          <p:cNvSpPr/>
          <p:nvPr/>
        </p:nvSpPr>
        <p:spPr>
          <a:xfrm>
            <a:off x="4278240" y="10156680"/>
            <a:ext cx="3277440" cy="531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2000"/>
              </a:lnSpc>
            </a:pPr>
            <a:fld id="{386F0D26-53C9-4D6A-B60E-A5ED5AE19984}" type="slidenum"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pPr algn="r">
                <a:lnSpc>
                  <a:spcPct val="92000"/>
                </a:lnSpc>
              </a:pPr>
              <a:t>19</a:t>
            </a:fld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1" name="PlaceHolder 2"/>
          <p:cNvSpPr>
            <a:spLocks noGrp="1"/>
          </p:cNvSpPr>
          <p:nvPr>
            <p:ph type="body"/>
          </p:nvPr>
        </p:nvSpPr>
        <p:spPr>
          <a:xfrm>
            <a:off x="756360" y="5078880"/>
            <a:ext cx="6044760" cy="4808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CustomShape 1"/>
          <p:cNvSpPr/>
          <p:nvPr/>
        </p:nvSpPr>
        <p:spPr>
          <a:xfrm>
            <a:off x="4278240" y="10156680"/>
            <a:ext cx="3277440" cy="531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2000"/>
              </a:lnSpc>
            </a:pPr>
            <a:fld id="{CAEFCA9E-2D7C-4025-B1D3-E9D5E7F5B702}" type="slidenum"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pPr algn="r">
                <a:lnSpc>
                  <a:spcPct val="92000"/>
                </a:lnSpc>
              </a:pPr>
              <a:t>20</a:t>
            </a:fld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756360" y="5078880"/>
            <a:ext cx="6044760" cy="4808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CustomShape 1"/>
          <p:cNvSpPr/>
          <p:nvPr/>
        </p:nvSpPr>
        <p:spPr>
          <a:xfrm>
            <a:off x="4278240" y="10156680"/>
            <a:ext cx="3277440" cy="531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2000"/>
              </a:lnSpc>
            </a:pPr>
            <a:fld id="{520DF03B-9536-45EE-B02B-CADD8E091795}" type="slidenum"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pPr algn="r">
                <a:lnSpc>
                  <a:spcPct val="92000"/>
                </a:lnSpc>
              </a:pPr>
              <a:t>25</a:t>
            </a:fld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5" name="CustomShape 2"/>
          <p:cNvSpPr/>
          <p:nvPr/>
        </p:nvSpPr>
        <p:spPr>
          <a:xfrm>
            <a:off x="4285080" y="10152720"/>
            <a:ext cx="3270600" cy="5353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49680" rIns="99000" bIns="49680" anchor="b"/>
          <a:lstStyle/>
          <a:p>
            <a:pPr algn="r">
              <a:lnSpc>
                <a:spcPct val="100000"/>
              </a:lnSpc>
            </a:pPr>
            <a:fld id="{62122217-7A79-4F9E-8534-77E462F0419F}" type="slidenum">
              <a:rPr lang="it-IT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pPr algn="r">
                <a:lnSpc>
                  <a:spcPct val="100000"/>
                </a:lnSpc>
              </a:pPr>
              <a:t>25</a:t>
            </a:fld>
            <a:endParaRPr lang="it-IT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6" name="CustomShape 3"/>
          <p:cNvSpPr/>
          <p:nvPr/>
        </p:nvSpPr>
        <p:spPr>
          <a:xfrm>
            <a:off x="1007280" y="5078880"/>
            <a:ext cx="5542920" cy="48081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CustomShape 1"/>
          <p:cNvSpPr/>
          <p:nvPr/>
        </p:nvSpPr>
        <p:spPr>
          <a:xfrm>
            <a:off x="4285080" y="10152720"/>
            <a:ext cx="3270600" cy="5353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49680" rIns="99000" bIns="49680" anchor="b"/>
          <a:lstStyle/>
          <a:p>
            <a:pPr algn="r">
              <a:lnSpc>
                <a:spcPct val="100000"/>
              </a:lnSpc>
            </a:pPr>
            <a:fld id="{DB9CDDE8-EFAA-4DD4-BBB9-6638DD3CA930}" type="slidenum">
              <a:rPr lang="it-IT" sz="13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pPr algn="r">
                <a:lnSpc>
                  <a:spcPct val="100000"/>
                </a:lnSpc>
              </a:pPr>
              <a:t>27</a:t>
            </a:fld>
            <a:endParaRPr lang="it-IT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 type="body"/>
          </p:nvPr>
        </p:nvSpPr>
        <p:spPr>
          <a:xfrm>
            <a:off x="1007280" y="5078880"/>
            <a:ext cx="5542920" cy="4808160"/>
          </a:xfrm>
          <a:prstGeom prst="rect">
            <a:avLst/>
          </a:prstGeom>
        </p:spPr>
        <p:txBody>
          <a:bodyPr lIns="99000" tIns="49680" rIns="99000" bIns="49680"/>
          <a:lstStyle/>
          <a:p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CustomShape 1"/>
          <p:cNvSpPr/>
          <p:nvPr/>
        </p:nvSpPr>
        <p:spPr>
          <a:xfrm>
            <a:off x="4278240" y="10156680"/>
            <a:ext cx="3277440" cy="531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2000"/>
              </a:lnSpc>
            </a:pPr>
            <a:fld id="{4B13EFA7-12CC-40D1-8C42-C93E84100EC4}" type="slidenum"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pPr algn="r">
                <a:lnSpc>
                  <a:spcPct val="92000"/>
                </a:lnSpc>
              </a:pPr>
              <a:t>28</a:t>
            </a:fld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0" name="PlaceHolder 2"/>
          <p:cNvSpPr>
            <a:spLocks noGrp="1"/>
          </p:cNvSpPr>
          <p:nvPr>
            <p:ph type="body"/>
          </p:nvPr>
        </p:nvSpPr>
        <p:spPr>
          <a:xfrm>
            <a:off x="756360" y="5078880"/>
            <a:ext cx="6044760" cy="4808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CustomShape 1"/>
          <p:cNvSpPr/>
          <p:nvPr/>
        </p:nvSpPr>
        <p:spPr>
          <a:xfrm>
            <a:off x="4278600" y="10156320"/>
            <a:ext cx="3277440" cy="5317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2000"/>
              </a:lnSpc>
            </a:pPr>
            <a:fld id="{E8407AF0-A004-4B24-AA0A-42B545FA156E}" type="slidenum"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pPr algn="r">
                <a:lnSpc>
                  <a:spcPct val="92000"/>
                </a:lnSpc>
              </a:pPr>
              <a:t>29</a:t>
            </a:fld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2" name="PlaceHolder 2"/>
          <p:cNvSpPr>
            <a:spLocks noGrp="1"/>
          </p:cNvSpPr>
          <p:nvPr>
            <p:ph type="body"/>
          </p:nvPr>
        </p:nvSpPr>
        <p:spPr>
          <a:xfrm>
            <a:off x="756360" y="5078880"/>
            <a:ext cx="6044760" cy="4808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CustomShape 1"/>
          <p:cNvSpPr/>
          <p:nvPr/>
        </p:nvSpPr>
        <p:spPr>
          <a:xfrm>
            <a:off x="4278240" y="10156680"/>
            <a:ext cx="3277440" cy="531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2000"/>
              </a:lnSpc>
            </a:pPr>
            <a:fld id="{65EA906C-1F49-4CBB-929B-61F87CDA9911}" type="slidenum"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pPr algn="r">
                <a:lnSpc>
                  <a:spcPct val="92000"/>
                </a:lnSpc>
              </a:pPr>
              <a:t>30</a:t>
            </a:fld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756360" y="5078880"/>
            <a:ext cx="6044760" cy="4808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CustomShape 1"/>
          <p:cNvSpPr/>
          <p:nvPr/>
        </p:nvSpPr>
        <p:spPr>
          <a:xfrm>
            <a:off x="4278240" y="10156680"/>
            <a:ext cx="3277440" cy="531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2000"/>
              </a:lnSpc>
            </a:pPr>
            <a:fld id="{484160B9-FB9C-46F2-AC12-8B886046D294}" type="slidenum"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pPr algn="r">
                <a:lnSpc>
                  <a:spcPct val="92000"/>
                </a:lnSpc>
              </a:pPr>
              <a:t>32</a:t>
            </a:fld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6" name="PlaceHolder 2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4760" cy="4807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CustomShape 1"/>
          <p:cNvSpPr/>
          <p:nvPr/>
        </p:nvSpPr>
        <p:spPr>
          <a:xfrm>
            <a:off x="4278240" y="10156680"/>
            <a:ext cx="3277440" cy="531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92000"/>
              </a:lnSpc>
            </a:pPr>
            <a:fld id="{145109FA-2252-4507-B950-F3C4D94B1167}" type="slidenum"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pPr algn="r">
                <a:lnSpc>
                  <a:spcPct val="92000"/>
                </a:lnSpc>
              </a:pPr>
              <a:t>52</a:t>
            </a:fld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8" name="PlaceHolder 2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6200" cy="48096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495000" y="273600"/>
            <a:ext cx="89150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3509280" y="160452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6523200" y="160452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6523200" y="368208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body"/>
          </p:nvPr>
        </p:nvSpPr>
        <p:spPr>
          <a:xfrm>
            <a:off x="3509280" y="368208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body"/>
          </p:nvPr>
        </p:nvSpPr>
        <p:spPr>
          <a:xfrm>
            <a:off x="495000" y="368208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495000" y="273600"/>
            <a:ext cx="89150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3509280" y="160452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6523200" y="160452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6523200" y="368208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 type="body"/>
          </p:nvPr>
        </p:nvSpPr>
        <p:spPr>
          <a:xfrm>
            <a:off x="3509280" y="368208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7"/>
          <p:cNvSpPr>
            <a:spLocks noGrp="1"/>
          </p:cNvSpPr>
          <p:nvPr>
            <p:ph type="body"/>
          </p:nvPr>
        </p:nvSpPr>
        <p:spPr>
          <a:xfrm>
            <a:off x="495000" y="368208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ubTitle"/>
          </p:nvPr>
        </p:nvSpPr>
        <p:spPr>
          <a:xfrm>
            <a:off x="495000" y="273600"/>
            <a:ext cx="89150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PlaceHolder 5"/>
          <p:cNvSpPr>
            <a:spLocks noGrp="1"/>
          </p:cNvSpPr>
          <p:nvPr>
            <p:ph type="body"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it-IT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495000" y="160452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3509280" y="160452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6523200" y="160452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 type="body"/>
          </p:nvPr>
        </p:nvSpPr>
        <p:spPr>
          <a:xfrm>
            <a:off x="6523200" y="368208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PlaceHolder 6"/>
          <p:cNvSpPr>
            <a:spLocks noGrp="1"/>
          </p:cNvSpPr>
          <p:nvPr>
            <p:ph type="body"/>
          </p:nvPr>
        </p:nvSpPr>
        <p:spPr>
          <a:xfrm>
            <a:off x="3509280" y="368208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PlaceHolder 7"/>
          <p:cNvSpPr>
            <a:spLocks noGrp="1"/>
          </p:cNvSpPr>
          <p:nvPr>
            <p:ph type="body"/>
          </p:nvPr>
        </p:nvSpPr>
        <p:spPr>
          <a:xfrm>
            <a:off x="495000" y="3682080"/>
            <a:ext cx="2870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/>
          <p:nvPr/>
        </p:nvPicPr>
        <p:blipFill>
          <a:blip r:embed="rId14" cstate="print"/>
          <a:stretch/>
        </p:blipFill>
        <p:spPr>
          <a:xfrm>
            <a:off x="8337600" y="189000"/>
            <a:ext cx="1321920" cy="761400"/>
          </a:xfrm>
          <a:prstGeom prst="rect">
            <a:avLst/>
          </a:prstGeom>
          <a:ln w="9360">
            <a:noFill/>
          </a:ln>
        </p:spPr>
      </p:pic>
      <p:sp>
        <p:nvSpPr>
          <p:cNvPr id="5" name="CustomShape 1"/>
          <p:cNvSpPr/>
          <p:nvPr/>
        </p:nvSpPr>
        <p:spPr>
          <a:xfrm>
            <a:off x="0" y="6524640"/>
            <a:ext cx="9903960" cy="331200"/>
          </a:xfrm>
          <a:prstGeom prst="rect">
            <a:avLst/>
          </a:prstGeom>
          <a:gradFill>
            <a:gsLst>
              <a:gs pos="0">
                <a:srgbClr val="008E40"/>
              </a:gs>
              <a:gs pos="100000">
                <a:srgbClr val="00632D"/>
              </a:gs>
            </a:gsLst>
            <a:lin ang="5400000"/>
          </a:gra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93000"/>
              </a:lnSpc>
            </a:pP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93000"/>
              </a:lnSpc>
            </a:pPr>
            <a:r>
              <a:rPr lang="it-IT" sz="1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							a cura dell’UOS Prevenzione delle Dipendenze - DIPS</a:t>
            </a:r>
            <a:endParaRPr lang="it-IT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it-IT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Fai clic per modificare il formato del testo del titolo</a:t>
            </a: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"/>
          <p:cNvPicPr/>
          <p:nvPr/>
        </p:nvPicPr>
        <p:blipFill>
          <a:blip r:embed="rId14" cstate="print"/>
          <a:stretch/>
        </p:blipFill>
        <p:spPr>
          <a:xfrm>
            <a:off x="8337600" y="189000"/>
            <a:ext cx="1321920" cy="761400"/>
          </a:xfrm>
          <a:prstGeom prst="rect">
            <a:avLst/>
          </a:prstGeom>
          <a:ln w="9360">
            <a:noFill/>
          </a:ln>
        </p:spPr>
      </p:pic>
      <p:sp>
        <p:nvSpPr>
          <p:cNvPr id="41" name="CustomShape 1"/>
          <p:cNvSpPr/>
          <p:nvPr/>
        </p:nvSpPr>
        <p:spPr>
          <a:xfrm>
            <a:off x="0" y="6524640"/>
            <a:ext cx="9903960" cy="331200"/>
          </a:xfrm>
          <a:prstGeom prst="rect">
            <a:avLst/>
          </a:prstGeom>
          <a:gradFill>
            <a:gsLst>
              <a:gs pos="0">
                <a:srgbClr val="008E40"/>
              </a:gs>
              <a:gs pos="100000">
                <a:srgbClr val="00632D"/>
              </a:gs>
            </a:gsLst>
            <a:lin ang="5400000"/>
          </a:gra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93000"/>
              </a:lnSpc>
            </a:pP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93000"/>
              </a:lnSpc>
            </a:pPr>
            <a:r>
              <a:rPr lang="it-IT" sz="1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							a cura dell’UOS Prevenzione delle Dipendenze - DIPS</a:t>
            </a:r>
            <a:endParaRPr lang="it-IT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it-IT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Fai clic per modificare il formato del testo del titolo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4"/>
          <p:cNvPicPr/>
          <p:nvPr/>
        </p:nvPicPr>
        <p:blipFill>
          <a:blip r:embed="rId14" cstate="print"/>
          <a:stretch/>
        </p:blipFill>
        <p:spPr>
          <a:xfrm>
            <a:off x="8337600" y="189000"/>
            <a:ext cx="1321920" cy="761400"/>
          </a:xfrm>
          <a:prstGeom prst="rect">
            <a:avLst/>
          </a:prstGeom>
          <a:ln w="9360">
            <a:noFill/>
          </a:ln>
        </p:spPr>
      </p:pic>
      <p:sp>
        <p:nvSpPr>
          <p:cNvPr id="81" name="CustomShape 1"/>
          <p:cNvSpPr/>
          <p:nvPr/>
        </p:nvSpPr>
        <p:spPr>
          <a:xfrm>
            <a:off x="0" y="6524640"/>
            <a:ext cx="9903960" cy="331200"/>
          </a:xfrm>
          <a:prstGeom prst="rect">
            <a:avLst/>
          </a:prstGeom>
          <a:gradFill>
            <a:gsLst>
              <a:gs pos="0">
                <a:srgbClr val="008E40"/>
              </a:gs>
              <a:gs pos="100000">
                <a:srgbClr val="00632D"/>
              </a:gs>
            </a:gsLst>
            <a:lin ang="5400000"/>
          </a:gra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93000"/>
              </a:lnSpc>
            </a:pP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93000"/>
              </a:lnSpc>
            </a:pPr>
            <a:r>
              <a:rPr lang="it-IT" sz="12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							a cura dell’UOS Prevenzione delle Dipendenze - DIPS</a:t>
            </a:r>
            <a:endParaRPr lang="it-IT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title"/>
          </p:nvPr>
        </p:nvSpPr>
        <p:spPr>
          <a:xfrm>
            <a:off x="495000" y="273600"/>
            <a:ext cx="89150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it-IT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Fai clic per modificare il formato del testo del titolo</a:t>
            </a: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0" y="6427800"/>
            <a:ext cx="9903960" cy="428040"/>
          </a:xfrm>
          <a:prstGeom prst="rect">
            <a:avLst/>
          </a:prstGeom>
          <a:gradFill>
            <a:gsLst>
              <a:gs pos="0">
                <a:srgbClr val="008E40"/>
              </a:gs>
              <a:gs pos="100000">
                <a:srgbClr val="00632D"/>
              </a:gs>
            </a:gsLst>
            <a:lin ang="5400000"/>
          </a:gra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6" name="CustomShape 2"/>
          <p:cNvSpPr/>
          <p:nvPr/>
        </p:nvSpPr>
        <p:spPr>
          <a:xfrm>
            <a:off x="0" y="2492280"/>
            <a:ext cx="9903960" cy="300960"/>
          </a:xfrm>
          <a:prstGeom prst="rect">
            <a:avLst/>
          </a:prstGeom>
          <a:solidFill>
            <a:srgbClr val="D9D9D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UOS Prevenzione delle Dipendenze - DIPS</a:t>
            </a:r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7" name="Picture 4"/>
          <p:cNvPicPr/>
          <p:nvPr/>
        </p:nvPicPr>
        <p:blipFill>
          <a:blip r:embed="rId3" cstate="print"/>
          <a:stretch/>
        </p:blipFill>
        <p:spPr>
          <a:xfrm>
            <a:off x="8337600" y="189000"/>
            <a:ext cx="1321920" cy="761400"/>
          </a:xfrm>
          <a:prstGeom prst="rect">
            <a:avLst/>
          </a:prstGeom>
          <a:ln w="9360">
            <a:noFill/>
          </a:ln>
        </p:spPr>
      </p:pic>
      <p:sp>
        <p:nvSpPr>
          <p:cNvPr id="128" name="CustomShape 3"/>
          <p:cNvSpPr/>
          <p:nvPr/>
        </p:nvSpPr>
        <p:spPr>
          <a:xfrm>
            <a:off x="0" y="6427800"/>
            <a:ext cx="9903960" cy="428040"/>
          </a:xfrm>
          <a:prstGeom prst="rect">
            <a:avLst/>
          </a:prstGeom>
          <a:gradFill>
            <a:gsLst>
              <a:gs pos="0">
                <a:srgbClr val="008E40"/>
              </a:gs>
              <a:gs pos="100000">
                <a:srgbClr val="00632D"/>
              </a:gs>
            </a:gsLst>
            <a:lin ang="5400000"/>
          </a:gra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29" name="Picture 7"/>
          <p:cNvPicPr/>
          <p:nvPr/>
        </p:nvPicPr>
        <p:blipFill>
          <a:blip r:embed="rId3" cstate="print"/>
          <a:stretch/>
        </p:blipFill>
        <p:spPr>
          <a:xfrm>
            <a:off x="8337600" y="189000"/>
            <a:ext cx="1321920" cy="761400"/>
          </a:xfrm>
          <a:prstGeom prst="rect">
            <a:avLst/>
          </a:prstGeom>
          <a:ln w="9360">
            <a:noFill/>
          </a:ln>
        </p:spPr>
      </p:pic>
      <p:sp>
        <p:nvSpPr>
          <p:cNvPr id="130" name="CustomShape 4"/>
          <p:cNvSpPr/>
          <p:nvPr/>
        </p:nvSpPr>
        <p:spPr>
          <a:xfrm>
            <a:off x="7473960" y="6510240"/>
            <a:ext cx="2158560" cy="3009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  <a:spcBef>
                <a:spcPts val="700"/>
              </a:spcBef>
            </a:pPr>
            <a:r>
              <a:rPr lang="it-IT" sz="1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Dr. Luca Biffi</a:t>
            </a:r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CustomShape 5"/>
          <p:cNvSpPr/>
          <p:nvPr/>
        </p:nvSpPr>
        <p:spPr>
          <a:xfrm>
            <a:off x="0" y="2925000"/>
            <a:ext cx="9903960" cy="971640"/>
          </a:xfrm>
          <a:prstGeom prst="rect">
            <a:avLst/>
          </a:prstGeom>
          <a:solidFill>
            <a:srgbClr val="FFCC9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1199"/>
              </a:spcBef>
            </a:pPr>
            <a:r>
              <a:rPr lang="it-IT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Gioco d’azzardo e dipendenze: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199"/>
              </a:spcBef>
            </a:pPr>
            <a:r>
              <a:rPr lang="it-IT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prevenzione, contrasto e integrazioni possibili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CustomShape 1"/>
          <p:cNvSpPr/>
          <p:nvPr/>
        </p:nvSpPr>
        <p:spPr>
          <a:xfrm>
            <a:off x="2847960" y="3213000"/>
            <a:ext cx="3896640" cy="5742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marL="343080" indent="-339120" algn="ctr">
              <a:lnSpc>
                <a:spcPct val="90000"/>
              </a:lnSpc>
              <a:spcBef>
                <a:spcPts val="601"/>
              </a:spcBef>
            </a:pPr>
            <a:r>
              <a:rPr lang="it-IT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Trova le differenze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975240" y="2421000"/>
            <a:ext cx="7798680" cy="862920"/>
          </a:xfrm>
          <a:prstGeom prst="rect">
            <a:avLst/>
          </a:prstGeom>
          <a:noFill/>
          <a:ln w="9360">
            <a:solidFill>
              <a:srgbClr val="0000A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marL="343080" indent="-339120" algn="ctr">
              <a:lnSpc>
                <a:spcPct val="90000"/>
              </a:lnSpc>
              <a:spcBef>
                <a:spcPts val="601"/>
              </a:spcBef>
            </a:pPr>
            <a:r>
              <a:rPr lang="it-IT" sz="2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uso – uso problematico – dipendenza 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39120" algn="ctr">
              <a:lnSpc>
                <a:spcPct val="90000"/>
              </a:lnSpc>
              <a:spcBef>
                <a:spcPts val="601"/>
              </a:spcBef>
            </a:pPr>
            <a:r>
              <a:rPr lang="it-IT" sz="2400" b="0" i="1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gioco – gioco problematico – dipendenza da gioco</a:t>
            </a:r>
            <a:r>
              <a:rPr lang="it-IT" sz="2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CustomShape 2"/>
          <p:cNvSpPr/>
          <p:nvPr/>
        </p:nvSpPr>
        <p:spPr>
          <a:xfrm>
            <a:off x="4641840" y="3284640"/>
            <a:ext cx="309240" cy="862920"/>
          </a:xfrm>
          <a:prstGeom prst="downArrow">
            <a:avLst>
              <a:gd name="adj1" fmla="val 50000"/>
              <a:gd name="adj2" fmla="val 75276"/>
            </a:avLst>
          </a:prstGeom>
          <a:solidFill>
            <a:srgbClr val="0099CC"/>
          </a:solidFill>
          <a:ln w="9360">
            <a:solidFill>
              <a:srgbClr val="0099CC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5" name="CustomShape 3"/>
          <p:cNvSpPr/>
          <p:nvPr/>
        </p:nvSpPr>
        <p:spPr>
          <a:xfrm>
            <a:off x="1052640" y="4149720"/>
            <a:ext cx="7798680" cy="1191600"/>
          </a:xfrm>
          <a:prstGeom prst="rect">
            <a:avLst/>
          </a:prstGeom>
          <a:noFill/>
          <a:ln w="9360">
            <a:solidFill>
              <a:srgbClr val="0000A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marL="343080" indent="-339120" algn="ctr">
              <a:lnSpc>
                <a:spcPct val="90000"/>
              </a:lnSpc>
              <a:spcBef>
                <a:spcPts val="601"/>
              </a:spcBef>
            </a:pPr>
            <a:r>
              <a:rPr lang="it-IT" sz="2400" b="1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NON SONO SINONIMI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39120" algn="ctr">
              <a:lnSpc>
                <a:spcPct val="90000"/>
              </a:lnSpc>
              <a:spcBef>
                <a:spcPts val="601"/>
              </a:spcBef>
            </a:pPr>
            <a:r>
              <a:rPr lang="it-IT" sz="2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ma identificano situazioni e scenari molto diversi con diversi livelli di problematicità.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CustomShape 4"/>
          <p:cNvSpPr/>
          <p:nvPr/>
        </p:nvSpPr>
        <p:spPr>
          <a:xfrm>
            <a:off x="311400" y="1558800"/>
            <a:ext cx="9241560" cy="457200"/>
          </a:xfrm>
          <a:prstGeom prst="rect">
            <a:avLst/>
          </a:prstGeom>
          <a:noFill/>
          <a:ln w="9360">
            <a:solidFill>
              <a:srgbClr val="0000A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marL="343080" indent="-339120" algn="ctr">
              <a:lnSpc>
                <a:spcPct val="90000"/>
              </a:lnSpc>
              <a:spcBef>
                <a:spcPts val="601"/>
              </a:spcBef>
            </a:pPr>
            <a:r>
              <a:rPr lang="it-IT" sz="2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Si tende a usare la parola DIPENDENZA in modo improprio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936000" y="648000"/>
            <a:ext cx="3353040" cy="457200"/>
          </a:xfrm>
          <a:prstGeom prst="rect">
            <a:avLst/>
          </a:prstGeom>
          <a:noFill/>
          <a:ln w="9360">
            <a:solidFill>
              <a:srgbClr val="0000A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marL="343080" indent="-339120" algn="ctr">
              <a:lnSpc>
                <a:spcPct val="90000"/>
              </a:lnSpc>
              <a:spcBef>
                <a:spcPts val="601"/>
              </a:spcBef>
            </a:pPr>
            <a:r>
              <a:rPr lang="it-IT" sz="2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Il caso ALCOL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Immagine 1"/>
          <p:cNvPicPr/>
          <p:nvPr/>
        </p:nvPicPr>
        <p:blipFill>
          <a:blip r:embed="rId3" cstate="print"/>
          <a:stretch/>
        </p:blipFill>
        <p:spPr>
          <a:xfrm>
            <a:off x="3938760" y="765000"/>
            <a:ext cx="5614560" cy="3490200"/>
          </a:xfrm>
          <a:prstGeom prst="rect">
            <a:avLst/>
          </a:prstGeom>
          <a:ln w="9360">
            <a:noFill/>
          </a:ln>
        </p:spPr>
      </p:pic>
      <p:sp>
        <p:nvSpPr>
          <p:cNvPr id="139" name="CustomShape 1"/>
          <p:cNvSpPr/>
          <p:nvPr/>
        </p:nvSpPr>
        <p:spPr>
          <a:xfrm>
            <a:off x="19080" y="3789360"/>
            <a:ext cx="9241920" cy="27792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marL="469800" indent="-467640">
              <a:lnSpc>
                <a:spcPct val="100000"/>
              </a:lnSpc>
              <a:spcBef>
                <a:spcPts val="1426"/>
              </a:spcBef>
            </a:pPr>
            <a:r>
              <a:rPr lang="it-IT" sz="1400" b="1" strike="noStrike" spc="-1">
                <a:solidFill>
                  <a:srgbClr val="CC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DejaVu Sans"/>
              </a:rPr>
              <a:t>	</a:t>
            </a: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Definizione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69800" indent="-467640">
              <a:lnSpc>
                <a:spcPct val="100000"/>
              </a:lnSpc>
              <a:spcBef>
                <a:spcPts val="1426"/>
              </a:spcBef>
            </a:pP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69800" indent="-467640" algn="just">
              <a:lnSpc>
                <a:spcPct val="100000"/>
              </a:lnSpc>
              <a:spcBef>
                <a:spcPts val="1426"/>
              </a:spcBef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it-IT" sz="2000" b="0" strike="noStrike" spc="-1">
                <a:solidFill>
                  <a:srgbClr val="CC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Il gioco d’azzardo consiste nello </a:t>
            </a:r>
            <a:r>
              <a:rPr lang="it-IT" sz="2000" b="1" u="sng" strike="noStrike" spc="-1">
                <a:solidFill>
                  <a:srgbClr val="CC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scommettere beni materiali</a:t>
            </a:r>
            <a:r>
              <a:rPr lang="it-IT" sz="2000" b="0" strike="noStrike" spc="-1">
                <a:solidFill>
                  <a:srgbClr val="CC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, solitamente soldi ma non solo,  su di un        esito del gioco che </a:t>
            </a: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dipende principalmente o quasi esclusivamente dal caso.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CustomShape 2"/>
          <p:cNvSpPr/>
          <p:nvPr/>
        </p:nvSpPr>
        <p:spPr>
          <a:xfrm>
            <a:off x="2374920" y="398160"/>
            <a:ext cx="6309720" cy="14029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440" tIns="32040" rIns="64440" bIns="32040" anchor="ctr"/>
          <a:lstStyle/>
          <a:p>
            <a:pPr algn="just">
              <a:lnSpc>
                <a:spcPct val="100000"/>
              </a:lnSpc>
            </a:pPr>
            <a:r>
              <a:rPr lang="it-IT" sz="1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 </a:t>
            </a:r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it-IT" sz="1800" b="0" strike="noStrike" spc="-1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 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CustomShape 3"/>
          <p:cNvSpPr/>
          <p:nvPr/>
        </p:nvSpPr>
        <p:spPr>
          <a:xfrm>
            <a:off x="428760" y="1098720"/>
            <a:ext cx="4365000" cy="823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440" tIns="32040" rIns="64440" bIns="32040"/>
          <a:lstStyle/>
          <a:p>
            <a:pPr>
              <a:lnSpc>
                <a:spcPct val="100000"/>
              </a:lnSpc>
            </a:pPr>
            <a:r>
              <a:rPr lang="it-IT" sz="25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Di cosa stiamo parlando?</a:t>
            </a:r>
            <a:endParaRPr lang="it-IT" sz="25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Immagine 1"/>
          <p:cNvPicPr/>
          <p:nvPr/>
        </p:nvPicPr>
        <p:blipFill>
          <a:blip r:embed="rId3" cstate="print"/>
          <a:stretch/>
        </p:blipFill>
        <p:spPr>
          <a:xfrm>
            <a:off x="7021440" y="4365720"/>
            <a:ext cx="2882160" cy="1793160"/>
          </a:xfrm>
          <a:prstGeom prst="rect">
            <a:avLst/>
          </a:prstGeom>
          <a:ln w="9360">
            <a:noFill/>
          </a:ln>
        </p:spPr>
      </p:pic>
      <p:sp>
        <p:nvSpPr>
          <p:cNvPr id="143" name="CustomShape 1"/>
          <p:cNvSpPr/>
          <p:nvPr/>
        </p:nvSpPr>
        <p:spPr>
          <a:xfrm>
            <a:off x="351000" y="907920"/>
            <a:ext cx="9322920" cy="3755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4440" tIns="32040" rIns="64440" bIns="32040"/>
          <a:lstStyle/>
          <a:p>
            <a:pPr marL="343080" indent="-340920">
              <a:lnSpc>
                <a:spcPct val="100000"/>
              </a:lnSpc>
            </a:pPr>
            <a:r>
              <a:rPr lang="it-IT" sz="25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Quindi, si può parlare di gioco d'azzardo quando</a:t>
            </a:r>
            <a:r>
              <a:rPr lang="it-IT" sz="21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:</a:t>
            </a:r>
            <a:endParaRPr lang="it-IT" sz="2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920">
              <a:lnSpc>
                <a:spcPct val="100000"/>
              </a:lnSpc>
            </a:pPr>
            <a:endParaRPr lang="it-IT" sz="2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920">
              <a:lnSpc>
                <a:spcPct val="70000"/>
              </a:lnSpc>
              <a:buClr>
                <a:srgbClr val="000000"/>
              </a:buClr>
              <a:buFont typeface="Times New Roman"/>
              <a:buChar char="•"/>
            </a:pPr>
            <a:r>
              <a:rPr lang="it-IT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si </a:t>
            </a:r>
            <a:r>
              <a:rPr lang="it-IT" sz="22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scommette denaro </a:t>
            </a:r>
            <a:r>
              <a:rPr lang="it-IT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o un oggetto di valore.</a:t>
            </a:r>
            <a:endParaRPr lang="it-IT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70000"/>
              </a:lnSpc>
            </a:pPr>
            <a:endParaRPr lang="it-IT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920">
              <a:lnSpc>
                <a:spcPct val="110000"/>
              </a:lnSpc>
              <a:buClr>
                <a:srgbClr val="000000"/>
              </a:buClr>
              <a:buFont typeface="Times New Roman"/>
              <a:buChar char="•"/>
            </a:pPr>
            <a:r>
              <a:rPr lang="it-IT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la </a:t>
            </a:r>
            <a:r>
              <a:rPr lang="it-IT" sz="22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posta è irreversibile</a:t>
            </a:r>
            <a:r>
              <a:rPr lang="it-IT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 (una volta fatta la puntata non è più possibile ritirarla).</a:t>
            </a:r>
            <a:endParaRPr lang="it-IT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70000"/>
              </a:lnSpc>
            </a:pPr>
            <a:endParaRPr lang="it-IT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920">
              <a:lnSpc>
                <a:spcPct val="70000"/>
              </a:lnSpc>
              <a:buClr>
                <a:srgbClr val="000000"/>
              </a:buClr>
              <a:buFont typeface="Times New Roman"/>
              <a:buChar char="•"/>
            </a:pPr>
            <a:r>
              <a:rPr lang="it-IT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L’esito del gioco dipende principalmente o totalmente </a:t>
            </a:r>
            <a:r>
              <a:rPr lang="it-IT" sz="22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dal caso</a:t>
            </a:r>
            <a:r>
              <a:rPr lang="it-IT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.</a:t>
            </a:r>
            <a:endParaRPr lang="it-IT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920">
              <a:lnSpc>
                <a:spcPct val="70000"/>
              </a:lnSpc>
            </a:pPr>
            <a:endParaRPr lang="it-IT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920">
              <a:lnSpc>
                <a:spcPct val="100000"/>
              </a:lnSpc>
            </a:pPr>
            <a:r>
              <a:rPr lang="it-IT" sz="25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E’ bene sapere che nel gioco d’azzardo:</a:t>
            </a:r>
            <a:endParaRPr lang="it-IT" sz="25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920">
              <a:lnSpc>
                <a:spcPct val="100000"/>
              </a:lnSpc>
            </a:pPr>
            <a:endParaRPr lang="it-IT" sz="25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920">
              <a:lnSpc>
                <a:spcPct val="80000"/>
              </a:lnSpc>
              <a:buClr>
                <a:srgbClr val="000000"/>
              </a:buClr>
              <a:buFont typeface="Times New Roman"/>
              <a:buChar char="•"/>
            </a:pPr>
            <a:r>
              <a:rPr lang="it-IT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Tutti gli eventi (es. numeri) hanno </a:t>
            </a:r>
            <a:r>
              <a:rPr lang="it-IT" sz="22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eguali possibilità di “uscire”</a:t>
            </a:r>
            <a:endParaRPr lang="it-IT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80000"/>
              </a:lnSpc>
            </a:pPr>
            <a:endParaRPr lang="it-IT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920">
              <a:lnSpc>
                <a:spcPct val="80000"/>
              </a:lnSpc>
              <a:buClr>
                <a:srgbClr val="000000"/>
              </a:buClr>
              <a:buFont typeface="Times New Roman"/>
              <a:buChar char="•"/>
            </a:pPr>
            <a:r>
              <a:rPr lang="it-IT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È’ </a:t>
            </a:r>
            <a:r>
              <a:rPr lang="it-IT" sz="22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impossibile controllare</a:t>
            </a:r>
            <a:r>
              <a:rPr lang="it-IT" sz="2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 o prevedere l’esito degli eventi.</a:t>
            </a:r>
            <a:r>
              <a:t/>
            </a:r>
            <a:br/>
            <a:r>
              <a:rPr lang="it-IT" sz="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DejaVu Sans"/>
              </a:rPr>
              <a:t> </a:t>
            </a:r>
            <a:endParaRPr lang="it-IT" sz="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4" name="CustomShape 2"/>
          <p:cNvSpPr/>
          <p:nvPr/>
        </p:nvSpPr>
        <p:spPr>
          <a:xfrm>
            <a:off x="351000" y="4869000"/>
            <a:ext cx="6550920" cy="1368360"/>
          </a:xfrm>
          <a:prstGeom prst="rect">
            <a:avLst/>
          </a:prstGeom>
          <a:noFill/>
          <a:ln w="9360">
            <a:solidFill>
              <a:schemeClr val="bg2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it-IT" sz="28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L’abilità non conta ed é impossibile migliorare la propria performance con l’esperienza</a:t>
            </a:r>
            <a:endParaRPr lang="it-IT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415800" y="4221000"/>
            <a:ext cx="9141840" cy="24472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840" rIns="0" bIns="0">
            <a:normAutofit/>
          </a:bodyPr>
          <a:lstStyle/>
          <a:p>
            <a:pPr marL="343080" indent="-340920">
              <a:lnSpc>
                <a:spcPct val="100000"/>
              </a:lnSpc>
              <a:spcBef>
                <a:spcPts val="1426"/>
              </a:spcBef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Prendi quattro assi da un mazzo di carte tradizionale. Mischiali, ed estraine due in maniera casuale: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43040" lvl="1" indent="-283680">
              <a:lnSpc>
                <a:spcPct val="100000"/>
              </a:lnSpc>
              <a:spcBef>
                <a:spcPts val="1137"/>
              </a:spcBef>
              <a:buClr>
                <a:srgbClr val="000000"/>
              </a:buClr>
              <a:buFont typeface="Times New Roman"/>
              <a:buChar char="–"/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È più probabile che escano: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43040" lvl="1" indent="-283680">
              <a:lnSpc>
                <a:spcPct val="100000"/>
              </a:lnSpc>
              <a:spcBef>
                <a:spcPts val="1137"/>
              </a:spcBef>
              <a:buClr>
                <a:srgbClr val="000000"/>
              </a:buClr>
              <a:buFont typeface="Times New Roman"/>
              <a:buChar char="–"/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due carte dello stesso colore </a:t>
            </a:r>
            <a:r>
              <a:rPr lang="it-IT" sz="18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(Es: un asso di cuori e uno di quadri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)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43040" lvl="1" indent="-283680">
              <a:lnSpc>
                <a:spcPct val="100000"/>
              </a:lnSpc>
              <a:spcBef>
                <a:spcPts val="1137"/>
              </a:spcBef>
              <a:buClr>
                <a:srgbClr val="000000"/>
              </a:buClr>
              <a:buFont typeface="Times New Roman"/>
              <a:buChar char="–"/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due carte di colore differente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43040" lvl="1" indent="-283680">
              <a:lnSpc>
                <a:spcPct val="100000"/>
              </a:lnSpc>
              <a:spcBef>
                <a:spcPts val="1137"/>
              </a:spcBef>
              <a:buClr>
                <a:srgbClr val="000000"/>
              </a:buClr>
              <a:buFont typeface="Times New Roman"/>
              <a:buChar char="–"/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è indifferente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6" name="Picture 3"/>
          <p:cNvPicPr/>
          <p:nvPr/>
        </p:nvPicPr>
        <p:blipFill>
          <a:blip r:embed="rId2" cstate="print"/>
          <a:stretch/>
        </p:blipFill>
        <p:spPr>
          <a:xfrm>
            <a:off x="0" y="0"/>
            <a:ext cx="5959080" cy="4050720"/>
          </a:xfrm>
          <a:prstGeom prst="rect">
            <a:avLst/>
          </a:prstGeom>
          <a:ln w="9360">
            <a:noFill/>
          </a:ln>
        </p:spPr>
      </p:pic>
      <p:sp>
        <p:nvSpPr>
          <p:cNvPr id="147" name="CustomShape 2"/>
          <p:cNvSpPr/>
          <p:nvPr/>
        </p:nvSpPr>
        <p:spPr>
          <a:xfrm rot="1885200">
            <a:off x="7329600" y="2490840"/>
            <a:ext cx="1870920" cy="429480"/>
          </a:xfrm>
          <a:prstGeom prst="ellipse">
            <a:avLst/>
          </a:prstGeom>
          <a:solidFill>
            <a:srgbClr val="CCFFFF"/>
          </a:solidFill>
          <a:ln w="93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it-IT" sz="1200" b="1" strike="noStrike" spc="-1">
                <a:solidFill>
                  <a:srgbClr val="3333CC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RISCHIA AZZARDO</a:t>
            </a:r>
            <a:endParaRPr lang="it-IT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200160" y="1341360"/>
            <a:ext cx="9703800" cy="793440"/>
          </a:xfrm>
          <a:prstGeom prst="rect">
            <a:avLst/>
          </a:prstGeom>
          <a:noFill/>
          <a:ln w="9360">
            <a:solidFill>
              <a:srgbClr val="339966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93000"/>
              </a:lnSpc>
            </a:pPr>
            <a:r>
              <a:rPr lang="it-IT" sz="24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è più probabile che escano due carte di colore diverso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93000"/>
              </a:lnSpc>
            </a:pPr>
            <a:r>
              <a:rPr lang="it-IT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Tutte le possibili coppie di assi infatti sono: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9" name="Picture 3"/>
          <p:cNvPicPr/>
          <p:nvPr/>
        </p:nvPicPr>
        <p:blipFill>
          <a:blip r:embed="rId2" cstate="print"/>
          <a:stretch/>
        </p:blipFill>
        <p:spPr>
          <a:xfrm>
            <a:off x="2216160" y="3213000"/>
            <a:ext cx="493200" cy="717120"/>
          </a:xfrm>
          <a:prstGeom prst="rect">
            <a:avLst/>
          </a:prstGeom>
          <a:ln w="9360">
            <a:noFill/>
          </a:ln>
        </p:spPr>
      </p:pic>
      <p:pic>
        <p:nvPicPr>
          <p:cNvPr id="150" name="Picture 4"/>
          <p:cNvPicPr/>
          <p:nvPr/>
        </p:nvPicPr>
        <p:blipFill>
          <a:blip r:embed="rId3" cstate="print"/>
          <a:stretch/>
        </p:blipFill>
        <p:spPr>
          <a:xfrm>
            <a:off x="2792520" y="3213000"/>
            <a:ext cx="518400" cy="717120"/>
          </a:xfrm>
          <a:prstGeom prst="rect">
            <a:avLst/>
          </a:prstGeom>
          <a:ln w="9360">
            <a:noFill/>
          </a:ln>
        </p:spPr>
      </p:pic>
      <p:pic>
        <p:nvPicPr>
          <p:cNvPr id="151" name="Picture 5"/>
          <p:cNvPicPr/>
          <p:nvPr/>
        </p:nvPicPr>
        <p:blipFill>
          <a:blip r:embed="rId4" cstate="print"/>
          <a:stretch/>
        </p:blipFill>
        <p:spPr>
          <a:xfrm>
            <a:off x="4521240" y="3284640"/>
            <a:ext cx="493200" cy="718560"/>
          </a:xfrm>
          <a:prstGeom prst="rect">
            <a:avLst/>
          </a:prstGeom>
          <a:ln w="9360">
            <a:noFill/>
          </a:ln>
        </p:spPr>
      </p:pic>
      <p:pic>
        <p:nvPicPr>
          <p:cNvPr id="152" name="Picture 6"/>
          <p:cNvPicPr/>
          <p:nvPr/>
        </p:nvPicPr>
        <p:blipFill>
          <a:blip r:embed="rId5" cstate="print"/>
          <a:stretch/>
        </p:blipFill>
        <p:spPr>
          <a:xfrm>
            <a:off x="3944880" y="3284640"/>
            <a:ext cx="545400" cy="717120"/>
          </a:xfrm>
          <a:prstGeom prst="rect">
            <a:avLst/>
          </a:prstGeom>
          <a:ln w="9360">
            <a:noFill/>
          </a:ln>
        </p:spPr>
      </p:pic>
      <p:pic>
        <p:nvPicPr>
          <p:cNvPr id="153" name="Picture 7"/>
          <p:cNvPicPr/>
          <p:nvPr/>
        </p:nvPicPr>
        <p:blipFill>
          <a:blip r:embed="rId3" cstate="print"/>
          <a:stretch/>
        </p:blipFill>
        <p:spPr>
          <a:xfrm>
            <a:off x="344520" y="3213000"/>
            <a:ext cx="518400" cy="717120"/>
          </a:xfrm>
          <a:prstGeom prst="rect">
            <a:avLst/>
          </a:prstGeom>
          <a:ln w="9360">
            <a:noFill/>
          </a:ln>
        </p:spPr>
      </p:pic>
      <p:pic>
        <p:nvPicPr>
          <p:cNvPr id="154" name="Picture 8"/>
          <p:cNvPicPr/>
          <p:nvPr/>
        </p:nvPicPr>
        <p:blipFill>
          <a:blip r:embed="rId6" cstate="print"/>
          <a:stretch/>
        </p:blipFill>
        <p:spPr>
          <a:xfrm>
            <a:off x="920880" y="3213000"/>
            <a:ext cx="493200" cy="718560"/>
          </a:xfrm>
          <a:prstGeom prst="rect">
            <a:avLst/>
          </a:prstGeom>
          <a:ln w="9360">
            <a:noFill/>
          </a:ln>
        </p:spPr>
      </p:pic>
      <p:pic>
        <p:nvPicPr>
          <p:cNvPr id="155" name="Picture 9"/>
          <p:cNvPicPr/>
          <p:nvPr/>
        </p:nvPicPr>
        <p:blipFill>
          <a:blip r:embed="rId7" cstate="print"/>
          <a:stretch/>
        </p:blipFill>
        <p:spPr>
          <a:xfrm>
            <a:off x="920880" y="4005360"/>
            <a:ext cx="545400" cy="717120"/>
          </a:xfrm>
          <a:prstGeom prst="rect">
            <a:avLst/>
          </a:prstGeom>
          <a:ln w="9360">
            <a:noFill/>
          </a:ln>
        </p:spPr>
      </p:pic>
      <p:pic>
        <p:nvPicPr>
          <p:cNvPr id="156" name="Picture 10"/>
          <p:cNvPicPr/>
          <p:nvPr/>
        </p:nvPicPr>
        <p:blipFill>
          <a:blip r:embed="rId2" cstate="print"/>
          <a:stretch/>
        </p:blipFill>
        <p:spPr>
          <a:xfrm>
            <a:off x="344520" y="4797360"/>
            <a:ext cx="493200" cy="717120"/>
          </a:xfrm>
          <a:prstGeom prst="rect">
            <a:avLst/>
          </a:prstGeom>
          <a:ln w="9360">
            <a:noFill/>
          </a:ln>
        </p:spPr>
      </p:pic>
      <p:pic>
        <p:nvPicPr>
          <p:cNvPr id="157" name="Picture 11"/>
          <p:cNvPicPr/>
          <p:nvPr/>
        </p:nvPicPr>
        <p:blipFill>
          <a:blip r:embed="rId7" cstate="print"/>
          <a:stretch/>
        </p:blipFill>
        <p:spPr>
          <a:xfrm>
            <a:off x="849240" y="5589720"/>
            <a:ext cx="545400" cy="717120"/>
          </a:xfrm>
          <a:prstGeom prst="rect">
            <a:avLst/>
          </a:prstGeom>
          <a:ln w="9360">
            <a:noFill/>
          </a:ln>
        </p:spPr>
      </p:pic>
      <p:pic>
        <p:nvPicPr>
          <p:cNvPr id="158" name="Picture 12"/>
          <p:cNvPicPr/>
          <p:nvPr/>
        </p:nvPicPr>
        <p:blipFill>
          <a:blip r:embed="rId2" cstate="print"/>
          <a:stretch/>
        </p:blipFill>
        <p:spPr>
          <a:xfrm>
            <a:off x="344520" y="5589720"/>
            <a:ext cx="493200" cy="717120"/>
          </a:xfrm>
          <a:prstGeom prst="rect">
            <a:avLst/>
          </a:prstGeom>
          <a:ln w="9360">
            <a:noFill/>
          </a:ln>
        </p:spPr>
      </p:pic>
      <p:pic>
        <p:nvPicPr>
          <p:cNvPr id="159" name="Picture 13"/>
          <p:cNvPicPr/>
          <p:nvPr/>
        </p:nvPicPr>
        <p:blipFill>
          <a:blip r:embed="rId3" cstate="print"/>
          <a:stretch/>
        </p:blipFill>
        <p:spPr>
          <a:xfrm>
            <a:off x="344520" y="4005360"/>
            <a:ext cx="518400" cy="717120"/>
          </a:xfrm>
          <a:prstGeom prst="rect">
            <a:avLst/>
          </a:prstGeom>
          <a:ln w="9360">
            <a:noFill/>
          </a:ln>
        </p:spPr>
      </p:pic>
      <p:pic>
        <p:nvPicPr>
          <p:cNvPr id="160" name="Picture 14"/>
          <p:cNvPicPr/>
          <p:nvPr/>
        </p:nvPicPr>
        <p:blipFill>
          <a:blip r:embed="rId6" cstate="print"/>
          <a:stretch/>
        </p:blipFill>
        <p:spPr>
          <a:xfrm>
            <a:off x="849240" y="4797360"/>
            <a:ext cx="493200" cy="7185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ustomShape 1"/>
          <p:cNvSpPr/>
          <p:nvPr/>
        </p:nvSpPr>
        <p:spPr>
          <a:xfrm>
            <a:off x="217440" y="3333600"/>
            <a:ext cx="5042880" cy="2833560"/>
          </a:xfrm>
          <a:prstGeom prst="rect">
            <a:avLst/>
          </a:prstGeom>
          <a:solidFill>
            <a:srgbClr val="FFFFCC"/>
          </a:solidFill>
          <a:ln w="9360">
            <a:solidFill>
              <a:srgbClr val="000066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Ad una posizione più “permissiva”,</a:t>
            </a:r>
            <a:r>
              <a:rPr lang="it-IT" sz="2000" b="1" strike="noStrike" spc="-1">
                <a:solidFill>
                  <a:srgbClr val="484542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 </a:t>
            </a:r>
            <a:r>
              <a:rPr lang="it-IT" sz="2000" b="1" strike="noStrike" spc="-1">
                <a:solidFill>
                  <a:srgbClr val="CC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anni 90</a:t>
            </a: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,  attraverso la</a:t>
            </a: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 legalizzazione, </a:t>
            </a: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con deroghe legislative,</a:t>
            </a: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 di ciò che prima era vietato, sino ad arrivare ai recenti provvedimenti degli ultimi dieci anni </a:t>
            </a: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che hanno</a:t>
            </a: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 aumentato a dismisura l’immissione legale </a:t>
            </a: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di una</a:t>
            </a: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 vastissima quantità di giochi.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CustomShape 2"/>
          <p:cNvSpPr/>
          <p:nvPr/>
        </p:nvSpPr>
        <p:spPr>
          <a:xfrm>
            <a:off x="128520" y="692280"/>
            <a:ext cx="9102240" cy="470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25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L’evoluzione del gioco in Italia</a:t>
            </a:r>
            <a:endParaRPr lang="it-IT" sz="25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3" name="CustomShape 3"/>
          <p:cNvSpPr/>
          <p:nvPr/>
        </p:nvSpPr>
        <p:spPr>
          <a:xfrm>
            <a:off x="5384880" y="1484280"/>
            <a:ext cx="4299840" cy="8676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66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  <a:spcBef>
                <a:spcPts val="850"/>
              </a:spcBef>
            </a:pPr>
            <a:r>
              <a:rPr lang="it-IT" sz="17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Microsoft YaHei"/>
              </a:rPr>
              <a:t>Motivazione del divieto: valutazione del</a:t>
            </a:r>
            <a:r>
              <a:rPr lang="it-IT" sz="1700" b="1" strike="noStrike" spc="-1">
                <a:solidFill>
                  <a:srgbClr val="484542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Microsoft YaHei"/>
              </a:rPr>
              <a:t> </a:t>
            </a:r>
            <a:r>
              <a:rPr lang="it-IT" sz="1700" b="1" strike="noStrike" spc="-1">
                <a:solidFill>
                  <a:srgbClr val="3333CC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Microsoft YaHei"/>
              </a:rPr>
              <a:t>GA come “pericoloso” perché basato sul caso e sul lucro</a:t>
            </a:r>
            <a:endParaRPr lang="it-IT" sz="17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4" name="CustomShape 4"/>
          <p:cNvSpPr/>
          <p:nvPr/>
        </p:nvSpPr>
        <p:spPr>
          <a:xfrm>
            <a:off x="5446800" y="3333600"/>
            <a:ext cx="4276080" cy="238032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66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1100"/>
              </a:spcBef>
            </a:pPr>
            <a:r>
              <a:rPr lang="it-IT" sz="2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Microsoft YaHei"/>
              </a:rPr>
              <a:t>Motivazione alla Legalizzazione: </a:t>
            </a:r>
            <a:endParaRPr lang="it-IT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r>
              <a:rPr lang="it-IT" sz="2200" b="1" strike="noStrike" spc="-1">
                <a:solidFill>
                  <a:srgbClr val="484542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Microsoft YaHei"/>
              </a:rPr>
              <a:t> </a:t>
            </a:r>
            <a:r>
              <a:rPr lang="it-IT" sz="2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Microsoft YaHei"/>
              </a:rPr>
              <a:t>1.</a:t>
            </a:r>
            <a:r>
              <a:rPr lang="it-IT" sz="2200" b="1" strike="noStrike" spc="-1">
                <a:solidFill>
                  <a:srgbClr val="484542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Microsoft YaHei"/>
              </a:rPr>
              <a:t> </a:t>
            </a:r>
            <a:r>
              <a:rPr lang="it-IT" sz="2200" b="1" strike="noStrike" spc="-1">
                <a:solidFill>
                  <a:srgbClr val="3333CC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Microsoft YaHei"/>
              </a:rPr>
              <a:t>sottrazione di spazio ai giochi illegali</a:t>
            </a:r>
            <a:endParaRPr lang="it-IT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r>
              <a:rPr lang="it-IT" sz="2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Microsoft YaHei"/>
              </a:rPr>
              <a:t>2.</a:t>
            </a:r>
            <a:r>
              <a:rPr lang="it-IT" sz="2200" b="1" strike="noStrike" spc="-1">
                <a:solidFill>
                  <a:srgbClr val="484542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Microsoft YaHei"/>
              </a:rPr>
              <a:t> </a:t>
            </a:r>
            <a:r>
              <a:rPr lang="it-IT" sz="2200" b="1" strike="noStrike" spc="-1">
                <a:solidFill>
                  <a:srgbClr val="3333CC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Microsoft YaHei"/>
              </a:rPr>
              <a:t>incremento delle entrate dello Stato</a:t>
            </a:r>
            <a:endParaRPr lang="it-IT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5" name="CustomShape 5"/>
          <p:cNvSpPr/>
          <p:nvPr/>
        </p:nvSpPr>
        <p:spPr>
          <a:xfrm>
            <a:off x="128520" y="1484280"/>
            <a:ext cx="5079600" cy="1126080"/>
          </a:xfrm>
          <a:prstGeom prst="rect">
            <a:avLst/>
          </a:prstGeom>
          <a:solidFill>
            <a:srgbClr val="FFFFCC"/>
          </a:solidFill>
          <a:ln w="9360">
            <a:solidFill>
              <a:srgbClr val="000066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it-IT" sz="17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Da una posizione “proibizionista” che risale agli</a:t>
            </a:r>
            <a:r>
              <a:rPr lang="it-IT" sz="1700" b="1" strike="noStrike" spc="-1">
                <a:solidFill>
                  <a:srgbClr val="484542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 </a:t>
            </a:r>
            <a:r>
              <a:rPr lang="it-IT" sz="1700" b="1" strike="noStrike" spc="-1">
                <a:solidFill>
                  <a:srgbClr val="CC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Anni 30</a:t>
            </a:r>
            <a:r>
              <a:rPr lang="it-IT" sz="1700" b="0" strike="noStrike" spc="-1">
                <a:solidFill>
                  <a:srgbClr val="484542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 </a:t>
            </a:r>
            <a:r>
              <a:rPr lang="it-IT" sz="17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(RD 18 giugno 1931 n. 773): fenomeno da contenere e da controllare</a:t>
            </a:r>
            <a:endParaRPr lang="it-IT" sz="17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CustomShape 6"/>
          <p:cNvSpPr/>
          <p:nvPr/>
        </p:nvSpPr>
        <p:spPr>
          <a:xfrm>
            <a:off x="3417840" y="2421000"/>
            <a:ext cx="3115800" cy="6692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1899"/>
              </a:spcBef>
            </a:pPr>
            <a:r>
              <a:rPr lang="it-IT" sz="3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Microsoft YaHei"/>
              </a:rPr>
              <a:t>Si è passati</a:t>
            </a:r>
            <a:endParaRPr lang="it-IT" sz="3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Effect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13" dur="500" fill="hold"/>
                                        <p:tgtEl>
                                          <p:spTgt spid="161"/>
                                        </p:tgtEl>
                                      </p:cBhvr>
                                      <p:tavLst>
                                        <p:tav tm="100000">
                                          <p:val>
                                            <p:strVal val="width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id="14" dur="500" fill="hold"/>
                                        <p:tgtEl>
                                          <p:spTgt spid="161"/>
                                        </p:tgtEl>
                                      </p:cBhvr>
                                      <p:tavLst>
                                        <p:tav tm="100000">
                                          <p:val>
                                            <p:strVal val="height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0" end="28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21" dur="500" fill="hold"/>
                                        <p:tgtEl>
                                          <p:spTgt spid="161">
                                            <p:txEl>
                                              <p:pRg st="0" end="286"/>
                                            </p:txEl>
                                          </p:spTgt>
                                        </p:tgtEl>
                                      </p:cBhvr>
                                      <p:tavLst>
                                        <p:tav tm="100000">
                                          <p:val>
                                            <p:strVal val="width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id="22" dur="500" fill="hold"/>
                                        <p:tgtEl>
                                          <p:spTgt spid="161">
                                            <p:txEl>
                                              <p:pRg st="0" end="286"/>
                                            </p:txEl>
                                          </p:spTgt>
                                        </p:tgtEl>
                                      </p:cBhvr>
                                      <p:tavLst>
                                        <p:tav tm="100000">
                                          <p:val>
                                            <p:strVal val="height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3" dur="500"/>
                                        <p:tgtEl>
                                          <p:spTgt spid="161">
                                            <p:txEl>
                                              <p:pRg st="0" end="28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161">
                                            <p:txEl>
                                              <p:pRg st="0" end="28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161">
                                            <p:txEl>
                                              <p:pRg st="0" end="28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Effect">
                      <p:stCondLst>
                        <p:cond delay="indefinite"/>
                      </p:stCondLst>
                      <p:childTnLst>
                        <p:par>
                          <p:cTn id="27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30" dur="500" fill="hold"/>
                                        <p:tgtEl>
                                          <p:spTgt spid="164"/>
                                        </p:tgtEl>
                                      </p:cBhvr>
                                      <p:tavLst>
                                        <p:tav tm="100000">
                                          <p:val>
                                            <p:strVal val="width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id="31" dur="500" fill="hold"/>
                                        <p:tgtEl>
                                          <p:spTgt spid="164"/>
                                        </p:tgtEl>
                                      </p:cBhvr>
                                      <p:tavLst>
                                        <p:tav tm="100000">
                                          <p:val>
                                            <p:strVal val="height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0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37" dur="500" fill="hold"/>
                                        <p:tgtEl>
                                          <p:spTgt spid="164">
                                            <p:txEl>
                                              <p:pRg st="0" end="34"/>
                                            </p:txEl>
                                          </p:spTgt>
                                        </p:tgtEl>
                                      </p:cBhvr>
                                      <p:tavLst>
                                        <p:tav tm="100000">
                                          <p:val>
                                            <p:strVal val="width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id="38" dur="500" fill="hold"/>
                                        <p:tgtEl>
                                          <p:spTgt spid="164">
                                            <p:txEl>
                                              <p:pRg st="0" end="34"/>
                                            </p:txEl>
                                          </p:spTgt>
                                        </p:tgtEl>
                                      </p:cBhvr>
                                      <p:tavLst>
                                        <p:tav tm="100000">
                                          <p:val>
                                            <p:strVal val="height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9" dur="500"/>
                                        <p:tgtEl>
                                          <p:spTgt spid="164">
                                            <p:txEl>
                                              <p:pRg st="0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0" dur="500" fill="hold"/>
                                        <p:tgtEl>
                                          <p:spTgt spid="164">
                                            <p:txEl>
                                              <p:pRg st="0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" dur="500" fill="hold"/>
                                        <p:tgtEl>
                                          <p:spTgt spid="164">
                                            <p:txEl>
                                              <p:pRg st="0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119" end="1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44" dur="500" fill="hold"/>
                                        <p:tgtEl>
                                          <p:spTgt spid="164">
                                            <p:txEl>
                                              <p:pRg st="119" end="119"/>
                                            </p:txEl>
                                          </p:spTgt>
                                        </p:tgtEl>
                                      </p:cBhvr>
                                      <p:tavLst>
                                        <p:tav tm="100000">
                                          <p:val>
                                            <p:strVal val="width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id="45" dur="500" fill="hold"/>
                                        <p:tgtEl>
                                          <p:spTgt spid="164">
                                            <p:txEl>
                                              <p:pRg st="119" end="119"/>
                                            </p:txEl>
                                          </p:spTgt>
                                        </p:tgtEl>
                                      </p:cBhvr>
                                      <p:tavLst>
                                        <p:tav tm="100000">
                                          <p:val>
                                            <p:strVal val="height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46" dur="500"/>
                                        <p:tgtEl>
                                          <p:spTgt spid="164">
                                            <p:txEl>
                                              <p:pRg st="119" end="1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7" dur="500" fill="hold"/>
                                        <p:tgtEl>
                                          <p:spTgt spid="164">
                                            <p:txEl>
                                              <p:pRg st="119" end="1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" dur="500" fill="hold"/>
                                        <p:tgtEl>
                                          <p:spTgt spid="164">
                                            <p:txEl>
                                              <p:pRg st="119" end="1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119" end="1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str">
                                      <p:cBhvr additive="repl">
                                        <p:cTn id="51" dur="500" fill="hold"/>
                                        <p:tgtEl>
                                          <p:spTgt spid="164">
                                            <p:txEl>
                                              <p:pRg st="119" end="119"/>
                                            </p:txEl>
                                          </p:spTgt>
                                        </p:tgtEl>
                                      </p:cBhvr>
                                      <p:tavLst>
                                        <p:tav tm="100000">
                                          <p:val>
                                            <p:strVal val="width"/>
                                          </p:val>
                                        </p:tav>
                                      </p:tavLst>
                                    </p:anim>
                                    <p:anim calcmode="lin" valueType="str">
                                      <p:cBhvr additive="repl">
                                        <p:cTn id="52" dur="500" fill="hold"/>
                                        <p:tgtEl>
                                          <p:spTgt spid="164">
                                            <p:txEl>
                                              <p:pRg st="119" end="119"/>
                                            </p:txEl>
                                          </p:spTgt>
                                        </p:tgtEl>
                                      </p:cBhvr>
                                      <p:tavLst>
                                        <p:tav tm="100000">
                                          <p:val>
                                            <p:strVal val="height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53" dur="500"/>
                                        <p:tgtEl>
                                          <p:spTgt spid="164">
                                            <p:txEl>
                                              <p:pRg st="119" end="1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54" dur="500" fill="hold"/>
                                        <p:tgtEl>
                                          <p:spTgt spid="164">
                                            <p:txEl>
                                              <p:pRg st="119" end="1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5" dur="500" fill="hold"/>
                                        <p:tgtEl>
                                          <p:spTgt spid="164">
                                            <p:txEl>
                                              <p:pRg st="119" end="1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ustomShape 1"/>
          <p:cNvSpPr/>
          <p:nvPr/>
        </p:nvSpPr>
        <p:spPr>
          <a:xfrm>
            <a:off x="200160" y="1628640"/>
            <a:ext cx="9378360" cy="1426680"/>
          </a:xfrm>
          <a:prstGeom prst="rect">
            <a:avLst/>
          </a:prstGeom>
          <a:noFill/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5640" tIns="35640" rIns="35640" bIns="35640"/>
          <a:lstStyle/>
          <a:p>
            <a:pPr marL="160200">
              <a:lnSpc>
                <a:spcPct val="100000"/>
              </a:lnSpc>
            </a:pP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60200">
              <a:lnSpc>
                <a:spcPct val="100000"/>
              </a:lnSpc>
            </a:pPr>
            <a:r>
              <a:rPr lang="it-IT" sz="2000" b="1" strike="noStrike" spc="-1">
                <a:solidFill>
                  <a:srgbClr val="0066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Gratta&amp;Vinci “Miliardario”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60200">
              <a:lnSpc>
                <a:spcPct val="100000"/>
              </a:lnSpc>
            </a:pPr>
            <a:r>
              <a:rPr lang="it-IT" sz="20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Le probabilità di vincere più di 1.000 euro sono 1 su 109.091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60200">
              <a:lnSpc>
                <a:spcPct val="100000"/>
              </a:lnSpc>
            </a:pPr>
            <a:r>
              <a:rPr lang="it-IT" sz="20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Su 30.000.000 di biglietti del Gratta&amp;Vinci “Miliardario” solo 275 vincono più di 1.000 euro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8" name="CustomShape 2"/>
          <p:cNvSpPr/>
          <p:nvPr/>
        </p:nvSpPr>
        <p:spPr>
          <a:xfrm>
            <a:off x="200160" y="907920"/>
            <a:ext cx="8992440" cy="481320"/>
          </a:xfrm>
          <a:prstGeom prst="rect">
            <a:avLst/>
          </a:prstGeom>
          <a:noFill/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5640" tIns="35640" rIns="35640" bIns="35640"/>
          <a:lstStyle/>
          <a:p>
            <a:pPr marL="160200">
              <a:lnSpc>
                <a:spcPct val="100000"/>
              </a:lnSpc>
              <a:spcBef>
                <a:spcPts val="1349"/>
              </a:spcBef>
            </a:pPr>
            <a:r>
              <a:rPr lang="it-IT" sz="27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le reali probabilità di vincita?</a:t>
            </a:r>
            <a:endParaRPr lang="it-IT" sz="27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9" name="CustomShape 3"/>
          <p:cNvSpPr/>
          <p:nvPr/>
        </p:nvSpPr>
        <p:spPr>
          <a:xfrm>
            <a:off x="314280" y="3717000"/>
            <a:ext cx="9160920" cy="1064160"/>
          </a:xfrm>
          <a:prstGeom prst="rect">
            <a:avLst/>
          </a:prstGeom>
          <a:noFill/>
          <a:ln w="936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601"/>
              </a:spcBef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La probabilità che un nuotatore sia morso da un squalo bianco è 1/3.700.00 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01"/>
              </a:spcBef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 La probabilità di morire a causa di un asteroide che colpisce la terra è 1/750.000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01"/>
              </a:spcBef>
            </a:pPr>
            <a:r>
              <a:rPr lang="it-IT" sz="18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La probabilità di morire colpito da un fulmine in 80 anni di vita è 1/30.000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0" end="7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69">
                                            <p:txEl>
                                              <p:pRg st="0" end="7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69">
                                            <p:txEl>
                                              <p:pRg st="0" end="7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238" end="2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169">
                                            <p:txEl>
                                              <p:pRg st="238" end="23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169">
                                            <p:txEl>
                                              <p:pRg st="238" end="23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238" end="2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169">
                                            <p:txEl>
                                              <p:pRg st="238" end="23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169">
                                            <p:txEl>
                                              <p:pRg st="238" end="23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0" end="7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69">
                                            <p:txEl>
                                              <p:pRg st="0" end="7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169">
                                            <p:txEl>
                                              <p:pRg st="0" end="7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238" end="2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" dur="500" fill="hold"/>
                                        <p:tgtEl>
                                          <p:spTgt spid="169">
                                            <p:txEl>
                                              <p:pRg st="238" end="23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" dur="500" fill="hold"/>
                                        <p:tgtEl>
                                          <p:spTgt spid="169">
                                            <p:txEl>
                                              <p:pRg st="238" end="23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>
                                            <p:txEl>
                                              <p:pRg st="238" end="2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169">
                                            <p:txEl>
                                              <p:pRg st="238" end="23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169">
                                            <p:txEl>
                                              <p:pRg st="238" end="23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icture 2"/>
          <p:cNvPicPr/>
          <p:nvPr/>
        </p:nvPicPr>
        <p:blipFill>
          <a:blip r:embed="rId2" cstate="print"/>
          <a:stretch/>
        </p:blipFill>
        <p:spPr>
          <a:xfrm>
            <a:off x="992160" y="692280"/>
            <a:ext cx="7062120" cy="5069880"/>
          </a:xfrm>
          <a:prstGeom prst="rect">
            <a:avLst/>
          </a:prstGeom>
          <a:ln w="9360">
            <a:noFill/>
          </a:ln>
        </p:spPr>
      </p:pic>
      <p:sp>
        <p:nvSpPr>
          <p:cNvPr id="171" name="CustomShape 1"/>
          <p:cNvSpPr/>
          <p:nvPr/>
        </p:nvSpPr>
        <p:spPr>
          <a:xfrm>
            <a:off x="488880" y="5780160"/>
            <a:ext cx="8975160" cy="63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it-IT" sz="1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mic Sans MS"/>
                <a:ea typeface="Microsoft YaHei"/>
              </a:rPr>
              <a:t>lo spazio occupato da tutti i biglietti è</a:t>
            </a:r>
            <a:endParaRPr lang="it-IT" sz="1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mic Sans MS"/>
                <a:ea typeface="Microsoft YaHei"/>
              </a:rPr>
              <a:t>15.3 cm (altezza di un biglietto) x 6 000 000 (numero biglietti) = </a:t>
            </a:r>
            <a:r>
              <a:rPr lang="it-IT" sz="10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omic Sans MS"/>
                <a:ea typeface="Microsoft YaHei"/>
              </a:rPr>
              <a:t>918</a:t>
            </a:r>
            <a:r>
              <a:rPr lang="it-IT" sz="1000" b="0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omic Sans MS"/>
                <a:ea typeface="Microsoft YaHei"/>
              </a:rPr>
              <a:t> </a:t>
            </a:r>
            <a:r>
              <a:rPr lang="it-IT" sz="10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omic Sans MS"/>
                <a:ea typeface="Microsoft YaHei"/>
              </a:rPr>
              <a:t>Km</a:t>
            </a:r>
            <a:endParaRPr lang="it-IT" sz="1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000" b="0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omic Sans MS"/>
                <a:ea typeface="Microsoft YaHei"/>
              </a:rPr>
              <a:t>cioè </a:t>
            </a:r>
            <a:r>
              <a:rPr lang="it-IT" sz="10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omic Sans MS"/>
                <a:ea typeface="Microsoft YaHei"/>
              </a:rPr>
              <a:t>un</a:t>
            </a:r>
            <a:r>
              <a:rPr lang="it-IT" sz="1000" b="0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omic Sans MS"/>
                <a:ea typeface="Microsoft YaHei"/>
              </a:rPr>
              <a:t> </a:t>
            </a:r>
            <a:r>
              <a:rPr lang="it-IT" sz="10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omic Sans MS"/>
                <a:ea typeface="Microsoft YaHei"/>
              </a:rPr>
              <a:t>solo</a:t>
            </a:r>
            <a:r>
              <a:rPr lang="it-IT" sz="1000" b="0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omic Sans MS"/>
                <a:ea typeface="Microsoft YaHei"/>
              </a:rPr>
              <a:t> biglietto vincente tra </a:t>
            </a:r>
            <a:r>
              <a:rPr lang="it-IT" sz="1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mic Sans MS"/>
                <a:ea typeface="Microsoft YaHei"/>
              </a:rPr>
              <a:t>MILANO e MONOPOLI</a:t>
            </a:r>
            <a:endParaRPr lang="it-IT" sz="1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"/>
          <p:cNvSpPr/>
          <p:nvPr/>
        </p:nvSpPr>
        <p:spPr>
          <a:xfrm>
            <a:off x="142920" y="692280"/>
            <a:ext cx="9129240" cy="45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ALCUNI FALSI MITI TRA I PIÙ COMUNI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3" name="CustomShape 2"/>
          <p:cNvSpPr/>
          <p:nvPr/>
        </p:nvSpPr>
        <p:spPr>
          <a:xfrm>
            <a:off x="272880" y="1125720"/>
            <a:ext cx="9362520" cy="393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it-IT" sz="20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Eccessiva fiducia nei propri mezzi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4" name="CustomShape 3"/>
          <p:cNvSpPr/>
          <p:nvPr/>
        </p:nvSpPr>
        <p:spPr>
          <a:xfrm>
            <a:off x="488880" y="1700280"/>
            <a:ext cx="8898840" cy="910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601"/>
              </a:spcBef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 giocatori esprimono un’aumentata fiducia nelle proprie capacità, non giustificata da dati reali (per es. ritenersi</a:t>
            </a:r>
            <a:r>
              <a:rPr lang="it-IT" sz="1800" b="0" strike="noStrike" spc="-1">
                <a:solidFill>
                  <a:srgbClr val="339933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lang="it-IT" sz="1800" b="0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più bravi 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degli altri nell’indovinare i numeri, nel capire i meccanismi del gioco, nell’uso di strategie di gioco efficaci)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5" name="CustomShape 4"/>
          <p:cNvSpPr/>
          <p:nvPr/>
        </p:nvSpPr>
        <p:spPr>
          <a:xfrm>
            <a:off x="541440" y="2852640"/>
            <a:ext cx="9362520" cy="393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it-IT" sz="20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Correlazione illusoria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6" name="CustomShape 5"/>
          <p:cNvSpPr/>
          <p:nvPr/>
        </p:nvSpPr>
        <p:spPr>
          <a:xfrm>
            <a:off x="344520" y="3284640"/>
            <a:ext cx="9129240" cy="1185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601"/>
              </a:spcBef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 giocatori hanno la convinzione che esista una relazione tra elementi, anche in mancanza di prove che la supportino ( per es. credere di avere buone probabilità di vincere perché</a:t>
            </a:r>
            <a:r>
              <a:rPr lang="it-IT" sz="1800" b="0" strike="noStrike" spc="-1">
                <a:solidFill>
                  <a:srgbClr val="339933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lang="it-IT" sz="1800" b="0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mentre si stava giocando 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 propri numeri si è sentita la propria canzone preferita)</a:t>
            </a:r>
            <a:r>
              <a:rPr lang="it-IT" sz="1800" b="1" strike="noStrike" spc="-1">
                <a:solidFill>
                  <a:srgbClr val="339933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7" name="CustomShape 6"/>
          <p:cNvSpPr/>
          <p:nvPr/>
        </p:nvSpPr>
        <p:spPr>
          <a:xfrm>
            <a:off x="272880" y="4508640"/>
            <a:ext cx="9362520" cy="393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it-IT" sz="20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Possesso di portafortuna e comportamenti superstiziosi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8" name="CustomShape 7"/>
          <p:cNvSpPr/>
          <p:nvPr/>
        </p:nvSpPr>
        <p:spPr>
          <a:xfrm>
            <a:off x="415800" y="4869000"/>
            <a:ext cx="9129240" cy="1185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601"/>
              </a:spcBef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si tratta di convinzioni tali per cui il possesso di</a:t>
            </a:r>
            <a:r>
              <a:rPr lang="it-IT" sz="1800" b="0" strike="noStrike" spc="-1">
                <a:solidFill>
                  <a:srgbClr val="339933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lang="it-IT" sz="1800" b="0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portafortuna</a:t>
            </a:r>
            <a:r>
              <a:rPr lang="it-IT" sz="1800" b="0" strike="noStrike" spc="-1">
                <a:solidFill>
                  <a:srgbClr val="339933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o l’affidamento a numeri fortunati possa condizionare l’esito del gioco o eseguire comportamenti superstiziosi aumenti la probabilità a favore (per es sedersi sempre allo</a:t>
            </a:r>
            <a:r>
              <a:rPr lang="it-IT" sz="1800" b="0" strike="noStrike" spc="-1">
                <a:solidFill>
                  <a:srgbClr val="339933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lang="it-IT" sz="1800" b="0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stesso posto 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al tavolo da gioco,</a:t>
            </a:r>
            <a:r>
              <a:rPr lang="it-IT" sz="1800" b="0" strike="noStrike" spc="-1">
                <a:solidFill>
                  <a:srgbClr val="339933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lang="it-IT" sz="1800" b="0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strofinarsi</a:t>
            </a:r>
            <a:r>
              <a:rPr lang="it-IT" sz="1800" b="0" strike="noStrike" spc="-1">
                <a:solidFill>
                  <a:srgbClr val="339933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le mani o</a:t>
            </a:r>
            <a:r>
              <a:rPr lang="it-IT" sz="1800" b="0" strike="noStrike" spc="-1">
                <a:solidFill>
                  <a:srgbClr val="339933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lang="it-IT" sz="1800" b="0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soffiare</a:t>
            </a:r>
            <a:r>
              <a:rPr lang="it-IT" sz="1800" b="0" strike="noStrike" spc="-1">
                <a:solidFill>
                  <a:srgbClr val="339933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sui dadi)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CustomShape 1"/>
          <p:cNvSpPr/>
          <p:nvPr/>
        </p:nvSpPr>
        <p:spPr>
          <a:xfrm>
            <a:off x="200160" y="907920"/>
            <a:ext cx="9362520" cy="393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it-IT" sz="20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Superstizioni cognitive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0" name="CustomShape 2"/>
          <p:cNvSpPr/>
          <p:nvPr/>
        </p:nvSpPr>
        <p:spPr>
          <a:xfrm>
            <a:off x="488880" y="1413000"/>
            <a:ext cx="8897400" cy="1185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601"/>
              </a:spcBef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si riferiscono alla convinzione che determinati stati mentali possano influire sull’esito di un evento, modificandone le probabilità o l’andamento (per es sperare che basti</a:t>
            </a:r>
            <a:r>
              <a:rPr lang="it-IT" sz="1800" b="0" strike="noStrike" spc="-1">
                <a:solidFill>
                  <a:srgbClr val="339933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lang="it-IT" sz="1800" b="0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molta concentrazione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, o</a:t>
            </a:r>
            <a:r>
              <a:rPr lang="it-IT" sz="1800" b="0" strike="noStrike" spc="-1">
                <a:solidFill>
                  <a:srgbClr val="339933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lang="it-IT" sz="1800" b="0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pensare</a:t>
            </a:r>
            <a:r>
              <a:rPr lang="it-IT" sz="1800" b="0" strike="noStrike" spc="-1">
                <a:solidFill>
                  <a:srgbClr val="339933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con </a:t>
            </a:r>
            <a:r>
              <a:rPr lang="it-IT" sz="1800" b="0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molta forza 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ad un certo numero del Lotto possa influenzare la sua estrazione)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1" name="CustomShape 3"/>
          <p:cNvSpPr/>
          <p:nvPr/>
        </p:nvSpPr>
        <p:spPr>
          <a:xfrm>
            <a:off x="272880" y="3284640"/>
            <a:ext cx="9362520" cy="393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it-IT" sz="20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“Contagio” della fortuna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2" name="CustomShape 4"/>
          <p:cNvSpPr/>
          <p:nvPr/>
        </p:nvSpPr>
        <p:spPr>
          <a:xfrm>
            <a:off x="488880" y="3716280"/>
            <a:ext cx="8975160" cy="1733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601"/>
              </a:spcBef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si tratta di tutte quelle situazioni in cui la fortuna viene considerata qualcosa che si trasmette da persona a  persona, da luogo a luogo, da circostanza a circostanza ( per es si sceglie</a:t>
            </a:r>
            <a:r>
              <a:rPr lang="it-IT" sz="1800" b="0" strike="noStrike" spc="-1">
                <a:solidFill>
                  <a:srgbClr val="339933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lang="it-IT" sz="1800" b="0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la sedia vicina 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a qualcuno che durante la serata si sia mostrato molto fortunato, o si vuole accanto una particolare</a:t>
            </a:r>
            <a:r>
              <a:rPr lang="it-IT" sz="1800" b="0" strike="noStrike" spc="-1">
                <a:solidFill>
                  <a:srgbClr val="339933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lang="it-IT" sz="1800" b="0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persona 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perché si è convinti che “</a:t>
            </a:r>
            <a:r>
              <a:rPr lang="it-IT" sz="1800" b="0" strike="noStrike" spc="-1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porti bene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”). Su questo meccanismo si basano le pubblicità del </a:t>
            </a:r>
            <a:r>
              <a:rPr lang="it-IT" sz="18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“QUI VINTI 50.000€”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, che portano a comprare i gratta e vinci </a:t>
            </a:r>
            <a:r>
              <a:rPr lang="it-IT" sz="1800" b="0" strike="noStrike" spc="-1">
                <a:solidFill>
                  <a:srgbClr val="0099FF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dove sono già stati vinti premi</a:t>
            </a:r>
            <a:r>
              <a:rPr lang="it-IT" sz="1800" b="0" strike="noStrike" spc="-1">
                <a:solidFill>
                  <a:srgbClr val="00FFFF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importanti.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0" end="50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182">
                                            <p:txEl>
                                              <p:pRg st="0" end="50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82">
                                            <p:txEl>
                                              <p:pRg st="0" end="50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Picture 2"/>
          <p:cNvPicPr/>
          <p:nvPr/>
        </p:nvPicPr>
        <p:blipFill>
          <a:blip r:embed="rId2" cstate="print"/>
          <a:stretch/>
        </p:blipFill>
        <p:spPr>
          <a:xfrm>
            <a:off x="0" y="1700280"/>
            <a:ext cx="9903960" cy="5155560"/>
          </a:xfrm>
          <a:prstGeom prst="rect">
            <a:avLst/>
          </a:prstGeom>
          <a:ln w="9360">
            <a:noFill/>
          </a:ln>
        </p:spPr>
      </p:pic>
      <p:sp>
        <p:nvSpPr>
          <p:cNvPr id="184" name="CustomShape 1"/>
          <p:cNvSpPr/>
          <p:nvPr/>
        </p:nvSpPr>
        <p:spPr>
          <a:xfrm>
            <a:off x="2000160" y="3141720"/>
            <a:ext cx="6262200" cy="3137040"/>
          </a:xfrm>
          <a:prstGeom prst="rect">
            <a:avLst/>
          </a:prstGeom>
          <a:solidFill>
            <a:srgbClr val="CCFFFF">
              <a:alpha val="86000"/>
            </a:srgb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Combinazione </a:t>
            </a:r>
            <a:r>
              <a:rPr lang="it-IT" sz="2000" b="0" strike="noStrike" spc="-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perdente</a:t>
            </a: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, ma …  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... con elementi che inducono a pensare di “</a:t>
            </a:r>
            <a:r>
              <a:rPr lang="it-IT" sz="2000" b="0" strike="noStrike" spc="-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averla sfiorata</a:t>
            </a: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" (es. effetti musicali)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20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SEGNALE INCORAGGIANTE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20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STIMOLO A RIPROVARE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questo </a:t>
            </a:r>
            <a:r>
              <a:rPr lang="it-IT" sz="2000" b="0" strike="noStrike" spc="-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errore</a:t>
            </a: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lang="it-IT" sz="2000" b="0" strike="noStrike" spc="-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cognitivo</a:t>
            </a: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è ben conosciuto dai costruttori di slot-machines!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5" name="CustomShape 2"/>
          <p:cNvSpPr/>
          <p:nvPr/>
        </p:nvSpPr>
        <p:spPr>
          <a:xfrm>
            <a:off x="0" y="189000"/>
            <a:ext cx="8263800" cy="393480"/>
          </a:xfrm>
          <a:prstGeom prst="rect">
            <a:avLst/>
          </a:prstGeom>
          <a:solidFill>
            <a:srgbClr val="FFCC9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QUASI VINCITA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6" name="CustomShape 3"/>
          <p:cNvSpPr/>
          <p:nvPr/>
        </p:nvSpPr>
        <p:spPr>
          <a:xfrm>
            <a:off x="992160" y="836640"/>
            <a:ext cx="6622560" cy="617040"/>
          </a:xfrm>
          <a:prstGeom prst="rect">
            <a:avLst/>
          </a:prstGeom>
          <a:noFill/>
          <a:ln w="9360">
            <a:solidFill>
              <a:srgbClr val="008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93000"/>
              </a:lnSpc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Guardate la slot-machine: 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93000"/>
              </a:lnSpc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CHE COSA VEDETE ? A CHE COSA VI FA PENSARE ?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CustomShape 1"/>
          <p:cNvSpPr/>
          <p:nvPr/>
        </p:nvSpPr>
        <p:spPr>
          <a:xfrm>
            <a:off x="4521240" y="1916280"/>
            <a:ext cx="5106240" cy="2034720"/>
          </a:xfrm>
          <a:prstGeom prst="rect">
            <a:avLst/>
          </a:prstGeom>
          <a:noFill/>
          <a:ln w="9360">
            <a:solidFill>
              <a:schemeClr val="tx2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Il tasto </a:t>
            </a:r>
            <a:r>
              <a:rPr lang="it-IT" sz="1600" b="0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STOP</a:t>
            </a:r>
            <a:r>
              <a:rPr lang="it-IT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nelle slot-machines sfrutta questo meccanismo psicologico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6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Quali sono le conseguenze?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- la convinzione di </a:t>
            </a:r>
            <a:r>
              <a:rPr lang="it-IT" sz="1600" b="0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poter influenzare </a:t>
            </a:r>
            <a:r>
              <a:rPr lang="it-IT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il risultato di eventi casuali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- la </a:t>
            </a:r>
            <a:r>
              <a:rPr lang="it-IT" sz="1600" b="0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sovrastima</a:t>
            </a:r>
            <a:r>
              <a:rPr lang="it-IT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delle probabilità di successo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8" name="CustomShape 2"/>
          <p:cNvSpPr/>
          <p:nvPr/>
        </p:nvSpPr>
        <p:spPr>
          <a:xfrm>
            <a:off x="344520" y="981000"/>
            <a:ext cx="7117920" cy="4543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it-IT" sz="2400" b="1" strike="noStrike" spc="-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ESEMPI DI ILLUSIONE DEL CONTROLLO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89" name="Picture 4"/>
          <p:cNvPicPr/>
          <p:nvPr/>
        </p:nvPicPr>
        <p:blipFill>
          <a:blip r:embed="rId2" cstate="print"/>
          <a:stretch/>
        </p:blipFill>
        <p:spPr>
          <a:xfrm>
            <a:off x="0" y="1628640"/>
            <a:ext cx="4360320" cy="2640960"/>
          </a:xfrm>
          <a:prstGeom prst="rect">
            <a:avLst/>
          </a:prstGeom>
          <a:ln w="9360">
            <a:noFill/>
          </a:ln>
        </p:spPr>
      </p:pic>
      <p:sp>
        <p:nvSpPr>
          <p:cNvPr id="190" name="CustomShape 3"/>
          <p:cNvSpPr/>
          <p:nvPr/>
        </p:nvSpPr>
        <p:spPr>
          <a:xfrm>
            <a:off x="344520" y="5373720"/>
            <a:ext cx="5942880" cy="10612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16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QUESTO ATTEGGIAMENTO COMPORTA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- convinzione di poter </a:t>
            </a:r>
            <a:r>
              <a:rPr lang="it-IT" sz="1600" b="0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influenzare il risultato </a:t>
            </a:r>
            <a:r>
              <a:rPr lang="it-IT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di eventi casuali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- </a:t>
            </a:r>
            <a:r>
              <a:rPr lang="it-IT" sz="1600" b="0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sovrastima</a:t>
            </a:r>
            <a:r>
              <a:rPr lang="it-IT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delle probabilità di successo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1" name="Picture 5"/>
          <p:cNvPicPr/>
          <p:nvPr/>
        </p:nvPicPr>
        <p:blipFill>
          <a:blip r:embed="rId3" cstate="print"/>
          <a:stretch/>
        </p:blipFill>
        <p:spPr>
          <a:xfrm>
            <a:off x="7473960" y="3716280"/>
            <a:ext cx="2004480" cy="2779200"/>
          </a:xfrm>
          <a:prstGeom prst="rect">
            <a:avLst/>
          </a:prstGeom>
          <a:ln w="9360">
            <a:noFill/>
          </a:ln>
        </p:spPr>
      </p:pic>
      <p:sp>
        <p:nvSpPr>
          <p:cNvPr id="192" name="CustomShape 4"/>
          <p:cNvSpPr/>
          <p:nvPr/>
        </p:nvSpPr>
        <p:spPr>
          <a:xfrm>
            <a:off x="3318480" y="4437000"/>
            <a:ext cx="3965040" cy="574560"/>
          </a:xfrm>
          <a:prstGeom prst="rect">
            <a:avLst/>
          </a:prstGeom>
          <a:noFill/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Lo stesso avviene per le “</a:t>
            </a:r>
            <a:r>
              <a:rPr lang="it-IT" sz="1600" b="0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strategie”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per scegliere o grattare i biglietti dei G&amp;V.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>
          <a:xfrm>
            <a:off x="231840" y="965160"/>
            <a:ext cx="9440280" cy="264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it-IT" sz="2400" b="1" strike="noStrike" spc="-1">
                <a:solidFill>
                  <a:srgbClr val="CC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QUASI-VINCITA </a:t>
            </a:r>
            <a:r>
              <a:rPr lang="it-IT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e</a:t>
            </a:r>
            <a:r>
              <a:rPr lang="it-IT" sz="2400" b="1" strike="noStrike" spc="-1">
                <a:solidFill>
                  <a:srgbClr val="CC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ILLUSIONE DEL CONTROLLO</a:t>
            </a:r>
            <a:r>
              <a:rPr lang="it-IT" sz="2400" b="1" strike="noStrike" spc="-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sono due meccanismi psicologici 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che possono indurci 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a giocare sempre di più.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Più si gioca, </a:t>
            </a:r>
            <a:r>
              <a:rPr lang="it-IT" sz="2000" b="1" strike="noStrike" spc="-1">
                <a:solidFill>
                  <a:srgbClr val="0066FF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più si spende denaro</a:t>
            </a: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, 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ma la probabilità di </a:t>
            </a:r>
            <a:r>
              <a:rPr lang="it-IT" sz="2000" b="1" strike="noStrike" spc="-1">
                <a:solidFill>
                  <a:srgbClr val="0066FF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vincere non aumenta</a:t>
            </a:r>
            <a:r>
              <a:rPr lang="it-IT" sz="2000" b="1" strike="noStrike" spc="-1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.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stomShape 1"/>
          <p:cNvSpPr/>
          <p:nvPr/>
        </p:nvSpPr>
        <p:spPr>
          <a:xfrm>
            <a:off x="130680" y="836640"/>
            <a:ext cx="3301920" cy="39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MISCONCETTI COGNITIVI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5" name="CustomShape 2"/>
          <p:cNvSpPr/>
          <p:nvPr/>
        </p:nvSpPr>
        <p:spPr>
          <a:xfrm>
            <a:off x="704880" y="4437000"/>
            <a:ext cx="8046360" cy="1427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QUALE SECONDO VOI È QUELLA PIÙ PROBABILE  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E QUALE SCEGLIERESTE ?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6" name="CustomShape 3"/>
          <p:cNvSpPr/>
          <p:nvPr/>
        </p:nvSpPr>
        <p:spPr>
          <a:xfrm>
            <a:off x="849240" y="1628640"/>
            <a:ext cx="7774920" cy="24829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0920" algn="ctr">
              <a:lnSpc>
                <a:spcPct val="100000"/>
              </a:lnSpc>
              <a:spcBef>
                <a:spcPts val="601"/>
              </a:spcBef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Al gioco del LOTTO - ruota di Milano - sono appena usciti i numeri: 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601"/>
              </a:spcBef>
            </a:pPr>
            <a:r>
              <a:rPr lang="it-IT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13 - 7 - 45 - 36 - 72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.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451"/>
              </a:spcBef>
            </a:pP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601"/>
              </a:spcBef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Avendo queste sequenze che potremmo utilizzare per giocare al lotto: 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920" algn="ctr">
              <a:lnSpc>
                <a:spcPct val="100000"/>
              </a:lnSpc>
              <a:spcBef>
                <a:spcPts val="400"/>
              </a:spcBef>
            </a:pP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14680" lvl="3" indent="-34092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AutoNum type="alphaLcParenR"/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13 - 7 – 45 – 36 – 72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14680" lvl="3" indent="-34092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AutoNum type="alphaLcParenR"/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 1 - 2 –   3 –  4 -  5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714680" lvl="3" indent="-34092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AutoNum type="alphaLcParenR"/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21 - 5 – 48 – 83 - 2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>
          <a:xfrm>
            <a:off x="507240" y="1628640"/>
            <a:ext cx="8913240" cy="23029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marL="343080" indent="-339120">
              <a:lnSpc>
                <a:spcPct val="100000"/>
              </a:lnSpc>
              <a:spcBef>
                <a:spcPts val="799"/>
              </a:spcBef>
            </a:pPr>
            <a:r>
              <a:rPr lang="it-IT" sz="3200" b="1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QUANDO IL GIOCO DIVENTA </a:t>
            </a:r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799"/>
              </a:spcBef>
            </a:pPr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39120">
              <a:lnSpc>
                <a:spcPct val="100000"/>
              </a:lnSpc>
              <a:spcBef>
                <a:spcPts val="799"/>
              </a:spcBef>
            </a:pPr>
            <a:r>
              <a:rPr lang="it-IT" sz="3200" b="1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PROBLEMATICO O PATOLOGICO?</a:t>
            </a:r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ustomShape 1"/>
          <p:cNvSpPr/>
          <p:nvPr/>
        </p:nvSpPr>
        <p:spPr>
          <a:xfrm>
            <a:off x="0" y="692280"/>
            <a:ext cx="10490400" cy="11408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it-IT" sz="2100" b="0" i="1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Possibile evoluzione dal gioco d’azzardo al Gioco d’azzardo Patologico</a:t>
            </a:r>
            <a:endParaRPr lang="it-IT" sz="21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9" name="CustomShape 2"/>
          <p:cNvSpPr/>
          <p:nvPr/>
        </p:nvSpPr>
        <p:spPr>
          <a:xfrm>
            <a:off x="896040" y="2100240"/>
            <a:ext cx="2181960" cy="607320"/>
          </a:xfrm>
          <a:prstGeom prst="flowChartProcess">
            <a:avLst/>
          </a:prstGeom>
          <a:solidFill>
            <a:srgbClr val="FFFF99"/>
          </a:solidFill>
          <a:ln w="936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it-IT" sz="16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Gioco d’azzardo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6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Informale e ricreativo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0" name="CustomShape 3"/>
          <p:cNvSpPr/>
          <p:nvPr/>
        </p:nvSpPr>
        <p:spPr>
          <a:xfrm>
            <a:off x="818640" y="3397320"/>
            <a:ext cx="2181960" cy="607320"/>
          </a:xfrm>
          <a:prstGeom prst="flowChartProcess">
            <a:avLst/>
          </a:prstGeom>
          <a:solidFill>
            <a:srgbClr val="FF660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it-IT" sz="16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Gioco d’azzardo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6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problematico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1" name="CustomShape 4"/>
          <p:cNvSpPr/>
          <p:nvPr/>
        </p:nvSpPr>
        <p:spPr>
          <a:xfrm>
            <a:off x="896040" y="4653000"/>
            <a:ext cx="2181960" cy="607320"/>
          </a:xfrm>
          <a:prstGeom prst="flowChartProcess">
            <a:avLst/>
          </a:prstGeom>
          <a:solidFill>
            <a:srgbClr val="FF0000"/>
          </a:solidFill>
          <a:ln w="936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it-IT" sz="16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Gioco d’azzardo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6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patologico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2" name="CustomShape 5"/>
          <p:cNvSpPr/>
          <p:nvPr/>
        </p:nvSpPr>
        <p:spPr>
          <a:xfrm>
            <a:off x="3549600" y="2130480"/>
            <a:ext cx="2181960" cy="607320"/>
          </a:xfrm>
          <a:prstGeom prst="flowChartProcess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it-IT" sz="16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Comportamento 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6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fisiologico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3" name="CustomShape 6"/>
          <p:cNvSpPr/>
          <p:nvPr/>
        </p:nvSpPr>
        <p:spPr>
          <a:xfrm>
            <a:off x="3549600" y="3390840"/>
            <a:ext cx="2181960" cy="607320"/>
          </a:xfrm>
          <a:prstGeom prst="flowChartProcess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it-IT" sz="16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Comportamento 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6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a rischio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4" name="CustomShape 7"/>
          <p:cNvSpPr/>
          <p:nvPr/>
        </p:nvSpPr>
        <p:spPr>
          <a:xfrm>
            <a:off x="3549600" y="4686480"/>
            <a:ext cx="2181960" cy="607320"/>
          </a:xfrm>
          <a:prstGeom prst="flowChartProcess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it-IT" sz="16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Stato di malattia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5" name="CustomShape 8"/>
          <p:cNvSpPr/>
          <p:nvPr/>
        </p:nvSpPr>
        <p:spPr>
          <a:xfrm>
            <a:off x="5967720" y="1628640"/>
            <a:ext cx="3664440" cy="38876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r>
              <a:rPr lang="it-IT" sz="16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Gioco saltuario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6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Principali motivazioni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algn="ctr">
              <a:lnSpc>
                <a:spcPct val="100000"/>
              </a:lnSpc>
            </a:pPr>
            <a:r>
              <a:rPr lang="it-IT" sz="1600" b="0" i="1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Socializzazione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algn="ctr">
              <a:lnSpc>
                <a:spcPct val="100000"/>
              </a:lnSpc>
            </a:pPr>
            <a:r>
              <a:rPr lang="it-IT" sz="1600" b="0" i="1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Competizione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algn="ctr">
              <a:lnSpc>
                <a:spcPct val="100000"/>
              </a:lnSpc>
            </a:pPr>
            <a:r>
              <a:rPr lang="it-IT" sz="16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Spesa contenuta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algn="ctr">
              <a:lnSpc>
                <a:spcPct val="100000"/>
              </a:lnSpc>
            </a:pP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algn="ctr">
              <a:lnSpc>
                <a:spcPct val="120000"/>
              </a:lnSpc>
            </a:pP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algn="ctr">
              <a:lnSpc>
                <a:spcPct val="120000"/>
              </a:lnSpc>
            </a:pPr>
            <a:r>
              <a:rPr lang="it-IT" sz="16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Aumento del tempo speso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algn="ctr">
              <a:lnSpc>
                <a:spcPct val="120000"/>
              </a:lnSpc>
            </a:pPr>
            <a:r>
              <a:rPr lang="it-IT" sz="16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Aumento delle spese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algn="ctr">
              <a:lnSpc>
                <a:spcPct val="100000"/>
              </a:lnSpc>
            </a:pP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algn="ctr">
              <a:lnSpc>
                <a:spcPct val="100000"/>
              </a:lnSpc>
            </a:pP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algn="ctr">
              <a:lnSpc>
                <a:spcPct val="100000"/>
              </a:lnSpc>
            </a:pPr>
            <a:r>
              <a:rPr lang="it-IT" sz="16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Gioco intensivo e/o quotidiano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algn="ctr">
              <a:lnSpc>
                <a:spcPct val="100000"/>
              </a:lnSpc>
            </a:pPr>
            <a:r>
              <a:rPr lang="it-IT" sz="16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Comparsa del “craving” (desiderio compulsivo)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algn="ctr">
              <a:lnSpc>
                <a:spcPct val="100000"/>
              </a:lnSpc>
            </a:pPr>
            <a:r>
              <a:rPr lang="it-IT" sz="16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Spese elevate con indebitamento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6" name="Line 9"/>
          <p:cNvSpPr/>
          <p:nvPr/>
        </p:nvSpPr>
        <p:spPr>
          <a:xfrm>
            <a:off x="507240" y="3068280"/>
            <a:ext cx="8970480" cy="1800"/>
          </a:xfrm>
          <a:prstGeom prst="line">
            <a:avLst/>
          </a:prstGeom>
          <a:ln w="38160" cap="rnd">
            <a:solidFill>
              <a:srgbClr val="FF6600"/>
            </a:solidFill>
            <a:custDash>
              <a:ds d="100000" sp="100000"/>
            </a:custDash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7" name="Line 10"/>
          <p:cNvSpPr/>
          <p:nvPr/>
        </p:nvSpPr>
        <p:spPr>
          <a:xfrm>
            <a:off x="507240" y="4292280"/>
            <a:ext cx="8970480" cy="1800"/>
          </a:xfrm>
          <a:prstGeom prst="line">
            <a:avLst/>
          </a:prstGeom>
          <a:ln w="38160" cap="rnd">
            <a:solidFill>
              <a:srgbClr val="FF0000"/>
            </a:solidFill>
            <a:custDash>
              <a:ds d="100000" sp="100000"/>
            </a:custDash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8" name="CustomShape 11"/>
          <p:cNvSpPr/>
          <p:nvPr/>
        </p:nvSpPr>
        <p:spPr>
          <a:xfrm>
            <a:off x="580680" y="6093000"/>
            <a:ext cx="4427280" cy="312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50760" tIns="50760" rIns="50760" bIns="50760"/>
          <a:lstStyle/>
          <a:p>
            <a:pPr marL="228600" algn="ctr">
              <a:lnSpc>
                <a:spcPct val="100000"/>
              </a:lnSpc>
            </a:pPr>
            <a:r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Fonte: Linee guida Dipartimento politiche Antidroga </a:t>
            </a:r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117000" y="1052640"/>
            <a:ext cx="9592560" cy="539856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130000"/>
              </a:lnSpc>
            </a:pPr>
            <a:r>
              <a:rPr lang="it-IT" sz="18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1. è </a:t>
            </a:r>
            <a:r>
              <a:rPr lang="it-IT" sz="18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eccessivamente</a:t>
            </a:r>
            <a:r>
              <a:rPr lang="it-IT" sz="18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 assorbito dal gioco</a:t>
            </a:r>
            <a:r>
              <a:t/>
            </a:r>
            <a:br/>
            <a:r>
              <a:rPr lang="it-IT" sz="18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2.  ha bisogno di </a:t>
            </a:r>
            <a:r>
              <a:rPr lang="it-IT" sz="18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giocare quantità crescenti di denaro</a:t>
            </a:r>
            <a:r>
              <a:rPr lang="it-IT" sz="18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 per raggiungere</a:t>
            </a:r>
            <a:r>
              <a:t/>
            </a:r>
            <a:br/>
            <a:r>
              <a:rPr lang="it-IT" sz="18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     l’eccitazione desiderata</a:t>
            </a:r>
            <a:r>
              <a:t/>
            </a:r>
            <a:br/>
            <a:r>
              <a:rPr lang="it-IT" sz="18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3.  ha provato più volte a </a:t>
            </a:r>
            <a:r>
              <a:rPr lang="it-IT" sz="18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controllare, ridurre o interrompere </a:t>
            </a:r>
            <a:r>
              <a:rPr lang="it-IT" sz="18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il gioco d’azzardo senza riuscirci</a:t>
            </a:r>
            <a:r>
              <a:t/>
            </a:r>
            <a:br/>
            <a:r>
              <a:rPr lang="it-IT" sz="18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4. gioca d’azzardo per </a:t>
            </a:r>
            <a:r>
              <a:rPr lang="it-IT" sz="18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sfuggire a problemi</a:t>
            </a:r>
            <a:r>
              <a:rPr lang="it-IT" sz="18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 o per alleviare un umore depressivo</a:t>
            </a:r>
            <a:r>
              <a:t/>
            </a:r>
            <a:br/>
            <a:r>
              <a:rPr lang="it-IT" sz="18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5. dopo aver perso denaro al gioco, torna per giocare ancora (</a:t>
            </a:r>
            <a:r>
              <a:rPr lang="it-IT" sz="18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rincorrendo le</a:t>
            </a:r>
            <a:r>
              <a:t/>
            </a:r>
            <a:br/>
            <a:r>
              <a:rPr lang="it-IT" sz="18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proprie perdite</a:t>
            </a:r>
            <a:r>
              <a:rPr lang="it-IT" sz="18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)</a:t>
            </a:r>
            <a:r>
              <a:t/>
            </a:r>
            <a:br/>
            <a:r>
              <a:rPr lang="it-IT" sz="18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6. </a:t>
            </a:r>
            <a:r>
              <a:rPr lang="it-IT" sz="18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mente ai familiari</a:t>
            </a:r>
            <a:r>
              <a:rPr lang="it-IT" sz="18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, agli amici, ai medici ed alla fine a tutti per nascondere</a:t>
            </a:r>
            <a:r>
              <a:t/>
            </a:r>
            <a:br/>
            <a:r>
              <a:rPr lang="it-IT" sz="18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l’entità del proprio coinvolgimento nel gioco</a:t>
            </a:r>
            <a:r>
              <a:t/>
            </a:r>
            <a:br/>
            <a:r>
              <a:rPr lang="it-IT" sz="18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7. ha </a:t>
            </a:r>
            <a:r>
              <a:rPr lang="it-IT" sz="18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commesso azioni illegali per finanziarsi</a:t>
            </a:r>
            <a:r>
              <a:rPr lang="it-IT" sz="18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 il gioco d’azzardo</a:t>
            </a:r>
            <a:r>
              <a:t/>
            </a:r>
            <a:br/>
            <a:r>
              <a:rPr lang="it-IT" sz="18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 8. ha </a:t>
            </a:r>
            <a:r>
              <a:rPr lang="it-IT" sz="18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messo a repentaglio o ha perso</a:t>
            </a:r>
            <a:r>
              <a:rPr lang="it-IT" sz="18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 una relazione affettiva significativa, il</a:t>
            </a:r>
            <a:r>
              <a:t/>
            </a:r>
            <a:br/>
            <a:r>
              <a:rPr lang="it-IT" sz="18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lavoro od opportunità scolastiche o di carriera per il gioco d’azzardo</a:t>
            </a:r>
            <a:r>
              <a:t/>
            </a:r>
            <a:br/>
            <a:r>
              <a:rPr lang="it-IT" sz="18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 9. </a:t>
            </a:r>
            <a:r>
              <a:rPr lang="it-IT" sz="1800" b="0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fa affidamento sugli altri per reperire denaro</a:t>
            </a:r>
            <a:r>
              <a:rPr lang="it-IT" sz="18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 o per alleviare una situazione</a:t>
            </a:r>
            <a:r>
              <a:t/>
            </a:r>
            <a:br/>
            <a:r>
              <a:rPr lang="it-IT" sz="1800" b="0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finanziaria disperata causata dal gioco d’azzardo. </a:t>
            </a:r>
            <a:r>
              <a:rPr lang="it-IT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Fonte: Linee guida Dipartimento Politiche Antidroga</a:t>
            </a:r>
            <a:endParaRPr lang="it-IT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200520" y="70560"/>
            <a:ext cx="8070480" cy="960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>
              <a:lnSpc>
                <a:spcPct val="100000"/>
              </a:lnSpc>
            </a:pPr>
            <a:r>
              <a:rPr lang="it-IT" sz="2800" b="0" strike="noStrike" spc="-1">
                <a:solidFill>
                  <a:srgbClr val="FF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Quando diventa una malattia:</a:t>
            </a:r>
            <a:endParaRPr lang="it-IT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2000" b="0" i="1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le caratteristiche del giocatore d’azzardo patologico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Picture 2"/>
          <p:cNvPicPr/>
          <p:nvPr/>
        </p:nvPicPr>
        <p:blipFill>
          <a:blip r:embed="rId2" cstate="print"/>
          <a:stretch/>
        </p:blipFill>
        <p:spPr>
          <a:xfrm>
            <a:off x="0" y="1773360"/>
            <a:ext cx="8422560" cy="4647600"/>
          </a:xfrm>
          <a:prstGeom prst="rect">
            <a:avLst/>
          </a:prstGeom>
          <a:ln w="9360">
            <a:noFill/>
          </a:ln>
        </p:spPr>
      </p:pic>
      <p:sp>
        <p:nvSpPr>
          <p:cNvPr id="212" name="CustomShape 1"/>
          <p:cNvSpPr/>
          <p:nvPr/>
        </p:nvSpPr>
        <p:spPr>
          <a:xfrm>
            <a:off x="0" y="1052640"/>
            <a:ext cx="8913240" cy="12218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840" rIns="0" bIns="0"/>
          <a:lstStyle/>
          <a:p>
            <a:pPr marL="343080" indent="-340920">
              <a:lnSpc>
                <a:spcPct val="100000"/>
              </a:lnSpc>
              <a:spcBef>
                <a:spcPts val="1426"/>
              </a:spcBef>
            </a:pPr>
            <a:r>
              <a:rPr lang="it-IT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	</a:t>
            </a:r>
            <a:r>
              <a:rPr lang="it-IT" sz="18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DejaVu Sans"/>
              </a:rPr>
              <a:t>Alcuni dati per inquadrare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920">
              <a:lnSpc>
                <a:spcPct val="100000"/>
              </a:lnSpc>
              <a:spcBef>
                <a:spcPts val="1426"/>
              </a:spcBef>
            </a:pPr>
            <a:r>
              <a:rPr lang="it-IT" sz="1800" b="1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DejaVu Sans"/>
              </a:rPr>
              <a:t> 	i fenomeni …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Immagine 212"/>
          <p:cNvPicPr/>
          <p:nvPr/>
        </p:nvPicPr>
        <p:blipFill>
          <a:blip r:embed="rId2" cstate="print"/>
          <a:stretch/>
        </p:blipFill>
        <p:spPr>
          <a:xfrm>
            <a:off x="216000" y="569160"/>
            <a:ext cx="9255960" cy="5762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4" name="Table 1"/>
          <p:cNvGraphicFramePr/>
          <p:nvPr/>
        </p:nvGraphicFramePr>
        <p:xfrm>
          <a:off x="164160" y="1505880"/>
          <a:ext cx="4507560" cy="4947120"/>
        </p:xfrm>
        <a:graphic>
          <a:graphicData uri="http://schemas.openxmlformats.org/drawingml/2006/table">
            <a:tbl>
              <a:tblPr/>
              <a:tblGrid>
                <a:gridCol w="1715400"/>
                <a:gridCol w="835200"/>
                <a:gridCol w="868680"/>
                <a:gridCol w="1088640"/>
              </a:tblGrid>
              <a:tr h="54828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Vita</a:t>
                      </a:r>
                      <a:endParaRPr lang="it-IT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ultimo anno</a:t>
                      </a:r>
                      <a:endParaRPr lang="it-IT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ultimo mese </a:t>
                      </a:r>
                      <a:endParaRPr lang="it-IT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15 anni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73,3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63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42,3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16 anni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83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74,3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51,6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17 anni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87,5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80,4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62,7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18 anni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92,7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89,2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80,3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19 anni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00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93,1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00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84,7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00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72,5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00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r>
                        <a:rPr lang="it-IT" sz="2000" b="1" i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Minorenni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00"/>
                      </a:solidFill>
                    </a:lnL>
                    <a:lnR w="720">
                      <a:solidFill>
                        <a:srgbClr val="FFFF00"/>
                      </a:solidFill>
                    </a:lnR>
                    <a:lnT w="720">
                      <a:solidFill>
                        <a:srgbClr val="FFFF00"/>
                      </a:solidFill>
                    </a:lnT>
                    <a:lnB w="720">
                      <a:solidFill>
                        <a:srgbClr val="FFFF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1" i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81,2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00"/>
                      </a:solidFill>
                    </a:lnL>
                    <a:lnR w="720">
                      <a:solidFill>
                        <a:srgbClr val="FFFF00"/>
                      </a:solidFill>
                    </a:lnR>
                    <a:lnT w="720">
                      <a:solidFill>
                        <a:srgbClr val="FFFF00"/>
                      </a:solidFill>
                    </a:lnT>
                    <a:lnB w="720">
                      <a:solidFill>
                        <a:srgbClr val="FFFF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1" i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72,6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00"/>
                      </a:solidFill>
                    </a:lnL>
                    <a:lnR w="720">
                      <a:solidFill>
                        <a:srgbClr val="FFFF00"/>
                      </a:solidFill>
                    </a:lnR>
                    <a:lnT w="720">
                      <a:solidFill>
                        <a:srgbClr val="FFFF00"/>
                      </a:solidFill>
                    </a:lnT>
                    <a:lnB w="720">
                      <a:solidFill>
                        <a:srgbClr val="FFFF00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1" i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52,2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00"/>
                      </a:solidFill>
                    </a:lnL>
                    <a:lnR w="720">
                      <a:solidFill>
                        <a:srgbClr val="FFFF00"/>
                      </a:solidFill>
                    </a:lnR>
                    <a:lnT w="720">
                      <a:solidFill>
                        <a:srgbClr val="FFFF00"/>
                      </a:solidFill>
                    </a:lnT>
                    <a:lnB w="720">
                      <a:solidFill>
                        <a:srgbClr val="FFFF00"/>
                      </a:solidFill>
                    </a:lnB>
                    <a:solidFill>
                      <a:srgbClr val="FFFF00"/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r>
                        <a:rPr lang="it-IT" sz="2000" b="0" i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Maggiorenni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00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i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92,2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00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i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86,9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00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i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76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00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r>
                        <a:rPr lang="it-IT" sz="2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Bergamo 2018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85,9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78,3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61,9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450000">
                <a:tc>
                  <a:txBody>
                    <a:bodyPr/>
                    <a:lstStyle/>
                    <a:p>
                      <a:r>
                        <a:rPr lang="it-IT" sz="2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Italia 2018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86,3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80,1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63,6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49200">
                <a:tc>
                  <a:txBody>
                    <a:bodyPr/>
                    <a:lstStyle/>
                    <a:p>
                      <a:r>
                        <a:rPr lang="it-IT" sz="2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Lomb. 2018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87,3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80,3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65,4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215" name="CustomShape 2"/>
          <p:cNvSpPr/>
          <p:nvPr/>
        </p:nvSpPr>
        <p:spPr>
          <a:xfrm>
            <a:off x="0" y="1152720"/>
            <a:ext cx="4966560" cy="285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Consumo alcol studenti 15-19 anni prov. BG – ESPAD 2018</a:t>
            </a:r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216" name="Table 3"/>
          <p:cNvGraphicFramePr/>
          <p:nvPr/>
        </p:nvGraphicFramePr>
        <p:xfrm>
          <a:off x="4812120" y="173520"/>
          <a:ext cx="5077080" cy="4782600"/>
        </p:xfrm>
        <a:graphic>
          <a:graphicData uri="http://schemas.openxmlformats.org/drawingml/2006/table">
            <a:tbl>
              <a:tblPr/>
              <a:tblGrid>
                <a:gridCol w="1784520"/>
                <a:gridCol w="1097280"/>
                <a:gridCol w="1098000"/>
                <a:gridCol w="1097640"/>
              </a:tblGrid>
              <a:tr h="628560">
                <a:tc gridSpan="4">
                  <a:txBody>
                    <a:bodyPr/>
                    <a:lstStyle/>
                    <a:p>
                      <a:r>
                        <a:rPr lang="it-IT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Consumo psicofarmaci non prescritti nella vita – Stud. 15-19 anni provincia di Bergamo – ESPAD 2019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solidFill>
                      <a:srgbClr val="729FCF"/>
                    </a:solidFill>
                  </a:tcPr>
                </a:tc>
              </a:tr>
              <a:tr h="37728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Maschi</a:t>
                      </a:r>
                      <a:endParaRPr lang="it-IT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Femmine</a:t>
                      </a:r>
                      <a:endParaRPr lang="it-IT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Totale</a:t>
                      </a:r>
                      <a:endParaRPr lang="it-IT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77280">
                <a:tc>
                  <a:txBody>
                    <a:bodyPr/>
                    <a:lstStyle/>
                    <a:p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15 anni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12,4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14,5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13,5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377280">
                <a:tc>
                  <a:txBody>
                    <a:bodyPr/>
                    <a:lstStyle/>
                    <a:p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16 anni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9,8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21,8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15,8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77280">
                <a:tc>
                  <a:txBody>
                    <a:bodyPr/>
                    <a:lstStyle/>
                    <a:p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17 anni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14,3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18,7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16,5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377280">
                <a:tc>
                  <a:txBody>
                    <a:bodyPr/>
                    <a:lstStyle/>
                    <a:p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18 anni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11,4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21,8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16,6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77280">
                <a:tc>
                  <a:txBody>
                    <a:bodyPr/>
                    <a:lstStyle/>
                    <a:p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19 anni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15,9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20,9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18,4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377280">
                <a:tc>
                  <a:txBody>
                    <a:bodyPr/>
                    <a:lstStyle/>
                    <a:p>
                      <a:r>
                        <a:rPr lang="it-IT" sz="2000" b="0" i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Minorenni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i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12,2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i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18,3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i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15,3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77280">
                <a:tc>
                  <a:txBody>
                    <a:bodyPr/>
                    <a:lstStyle/>
                    <a:p>
                      <a:r>
                        <a:rPr lang="it-IT" sz="2000" b="0" i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Maggiorenni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i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13,6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i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21,4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i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17,5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377280">
                <a:tc>
                  <a:txBody>
                    <a:bodyPr/>
                    <a:lstStyle/>
                    <a:p>
                      <a:r>
                        <a:rPr lang="it-IT" sz="2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Bergamo 2018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12,8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19,5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16,2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  <a:tr h="377280">
                <a:tc>
                  <a:txBody>
                    <a:bodyPr/>
                    <a:lstStyle/>
                    <a:p>
                      <a:r>
                        <a:rPr lang="it-IT" sz="2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Italia 2017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15,4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28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21,6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</a:tr>
              <a:tr h="381600">
                <a:tc>
                  <a:txBody>
                    <a:bodyPr/>
                    <a:lstStyle/>
                    <a:p>
                      <a:r>
                        <a:rPr lang="it-IT" sz="2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Lomb. 2017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18,7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35,4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2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27</a:t>
                      </a:r>
                      <a:endParaRPr lang="it-IT" sz="20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freeze">
                      <p:stCondLst>
                        <p:cond delay="indefinite"/>
                      </p:stCondLst>
                      <p:childTnLst>
                        <p:par>
                          <p:cTn id="4" fill="freeze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ustomShape 1"/>
          <p:cNvSpPr/>
          <p:nvPr/>
        </p:nvSpPr>
        <p:spPr>
          <a:xfrm>
            <a:off x="56520" y="404640"/>
            <a:ext cx="8422920" cy="11664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5640" tIns="35640" rIns="35640" bIns="35640"/>
          <a:lstStyle/>
          <a:p>
            <a:pPr marL="160200" algn="ctr">
              <a:lnSpc>
                <a:spcPct val="100000"/>
              </a:lnSpc>
            </a:pPr>
            <a:r>
              <a:rPr lang="it-IT" sz="2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Il gioco d’azzardo </a:t>
            </a:r>
            <a:r>
              <a:rPr lang="it-IT" sz="2400" b="1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non è un fenomeno recente</a:t>
            </a:r>
            <a:r>
              <a:rPr lang="it-IT" sz="2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 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60200" algn="ctr">
              <a:lnSpc>
                <a:spcPct val="100000"/>
              </a:lnSpc>
            </a:pPr>
            <a:r>
              <a:rPr lang="it-IT" sz="2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ma </a:t>
            </a:r>
            <a:r>
              <a:rPr lang="it-IT" sz="2400" b="1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in questi anni</a:t>
            </a:r>
            <a:r>
              <a:rPr lang="it-IT" sz="2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 abbiamo visto una </a:t>
            </a:r>
            <a:r>
              <a:rPr lang="it-IT" sz="2400" b="1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forte espansione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8" name="CustomShape 2"/>
          <p:cNvSpPr/>
          <p:nvPr/>
        </p:nvSpPr>
        <p:spPr>
          <a:xfrm>
            <a:off x="194400" y="1700280"/>
            <a:ext cx="9475560" cy="41112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A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5640" tIns="35640" rIns="35640" bIns="35640"/>
          <a:lstStyle/>
          <a:p>
            <a:pPr marL="160200" algn="ctr">
              <a:lnSpc>
                <a:spcPct val="90000"/>
              </a:lnSpc>
              <a:spcBef>
                <a:spcPts val="601"/>
              </a:spcBef>
            </a:pPr>
            <a:r>
              <a:rPr lang="it-IT" sz="2400" b="1" u="sng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Volumi del gioco d’azzardo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8760" indent="-214200" algn="ctr">
              <a:lnSpc>
                <a:spcPct val="90000"/>
              </a:lnSpc>
              <a:spcBef>
                <a:spcPts val="601"/>
              </a:spcBef>
              <a:buClr>
                <a:srgbClr val="000000"/>
              </a:buClr>
              <a:buSzPct val="75000"/>
              <a:buFont typeface="Wingdings" charset="2"/>
              <a:buChar char=""/>
            </a:pPr>
            <a:r>
              <a:rPr lang="it-IT" sz="2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Terza azienda italiana per fatturato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8760" indent="-214200" algn="ctr">
              <a:lnSpc>
                <a:spcPct val="90000"/>
              </a:lnSpc>
              <a:spcBef>
                <a:spcPts val="300"/>
              </a:spcBef>
              <a:buClr>
                <a:srgbClr val="000000"/>
              </a:buClr>
              <a:buSzPct val="75000"/>
              <a:buFont typeface="Wingdings" charset="2"/>
              <a:buChar char=""/>
            </a:pPr>
            <a:r>
              <a:rPr lang="it-IT" sz="2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&gt; 130.000 i punti gioco in Italia - 29.937 in Lombardia</a:t>
            </a:r>
            <a:r>
              <a:rPr lang="it-IT" sz="12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(Libro Blu-2019</a:t>
            </a:r>
            <a:r>
              <a:rPr lang="it-IT" sz="1200" b="0" i="1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)</a:t>
            </a:r>
            <a:endParaRPr lang="it-IT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8760" indent="-214200" algn="ctr">
              <a:lnSpc>
                <a:spcPct val="90000"/>
              </a:lnSpc>
              <a:spcBef>
                <a:spcPts val="601"/>
              </a:spcBef>
              <a:buClr>
                <a:srgbClr val="000000"/>
              </a:buClr>
              <a:buSzPct val="75000"/>
              <a:buFont typeface="Wingdings" charset="2"/>
              <a:buChar char=""/>
            </a:pPr>
            <a:r>
              <a:rPr lang="it-IT" sz="2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&gt; 9000 imprese legali coinvolte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8760" indent="-214200" algn="ctr">
              <a:lnSpc>
                <a:spcPct val="90000"/>
              </a:lnSpc>
              <a:spcBef>
                <a:spcPts val="601"/>
              </a:spcBef>
              <a:buClr>
                <a:srgbClr val="000000"/>
              </a:buClr>
              <a:buSzPct val="75000"/>
              <a:buFont typeface="Wingdings" charset="2"/>
              <a:buChar char=""/>
            </a:pPr>
            <a:r>
              <a:rPr lang="it-IT" sz="2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stima dei giocatori patologici da  302.093 – 1.329.211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60200" algn="ctr">
              <a:lnSpc>
                <a:spcPct val="90000"/>
              </a:lnSpc>
              <a:spcBef>
                <a:spcPts val="249"/>
              </a:spcBef>
            </a:pPr>
            <a:r>
              <a:rPr lang="it-IT" sz="10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(Fonte: Dipartimento Politiche Antidroga)</a:t>
            </a:r>
            <a:endParaRPr lang="it-IT" sz="1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60200" algn="ctr">
              <a:lnSpc>
                <a:spcPct val="90000"/>
              </a:lnSpc>
              <a:spcBef>
                <a:spcPts val="700"/>
              </a:spcBef>
            </a:pPr>
            <a:r>
              <a:rPr lang="it-IT" sz="2800" b="1" u="sng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Nel 2019</a:t>
            </a:r>
            <a:endParaRPr lang="it-IT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8760" indent="-214200" algn="ctr">
              <a:lnSpc>
                <a:spcPct val="90000"/>
              </a:lnSpc>
              <a:spcBef>
                <a:spcPts val="601"/>
              </a:spcBef>
              <a:buClr>
                <a:srgbClr val="000000"/>
              </a:buClr>
              <a:buSzPct val="75000"/>
              <a:buFont typeface="Wingdings" charset="2"/>
              <a:buChar char=""/>
            </a:pPr>
            <a:r>
              <a:rPr lang="it-IT" sz="2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lang="it-IT" sz="2400" b="1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110,5 </a:t>
            </a:r>
            <a:r>
              <a:rPr lang="it-IT" sz="2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miliardi di raccolta  - </a:t>
            </a:r>
            <a:r>
              <a:rPr lang="it-IT" sz="2400" b="1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91,1 </a:t>
            </a:r>
            <a:r>
              <a:rPr lang="it-IT" sz="2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miliardi le vincite; 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8760" indent="-214200" algn="ctr">
              <a:lnSpc>
                <a:spcPct val="90000"/>
              </a:lnSpc>
              <a:spcBef>
                <a:spcPts val="601"/>
              </a:spcBef>
              <a:buClr>
                <a:srgbClr val="000000"/>
              </a:buClr>
              <a:buSzPct val="75000"/>
              <a:buFont typeface="Wingdings" charset="2"/>
              <a:buChar char=""/>
            </a:pPr>
            <a:r>
              <a:rPr lang="it-IT" sz="2400" b="1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19,4 </a:t>
            </a:r>
            <a:r>
              <a:rPr lang="it-IT" sz="2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miliardi la spesa degli italiani (quasi </a:t>
            </a:r>
            <a:r>
              <a:rPr lang="it-IT" sz="2400" b="1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1% PIL</a:t>
            </a:r>
            <a:r>
              <a:rPr lang="it-IT" sz="2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)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8760" indent="-214200" algn="ctr">
              <a:lnSpc>
                <a:spcPct val="90000"/>
              </a:lnSpc>
              <a:spcBef>
                <a:spcPts val="601"/>
              </a:spcBef>
              <a:buClr>
                <a:srgbClr val="000000"/>
              </a:buClr>
              <a:buSzPct val="75000"/>
              <a:buFont typeface="Wingdings" charset="2"/>
              <a:buChar char=""/>
            </a:pPr>
            <a:r>
              <a:rPr lang="it-IT" sz="2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r>
              <a:rPr lang="it-IT" sz="2400" b="1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11,4 </a:t>
            </a:r>
            <a:r>
              <a:rPr lang="it-IT" sz="2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miliardi entrate fiscali (</a:t>
            </a:r>
            <a:r>
              <a:rPr lang="it-IT" sz="2400" b="1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5,8 da apparecchi</a:t>
            </a:r>
            <a:r>
              <a:rPr lang="it-IT" sz="2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)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60200" algn="ctr">
              <a:lnSpc>
                <a:spcPct val="90000"/>
              </a:lnSpc>
              <a:spcBef>
                <a:spcPts val="349"/>
              </a:spcBef>
            </a:pPr>
            <a:r>
              <a:rPr lang="it-IT" sz="1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(Fonte: ADM)</a:t>
            </a:r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CustomShape 1"/>
          <p:cNvSpPr/>
          <p:nvPr/>
        </p:nvSpPr>
        <p:spPr>
          <a:xfrm>
            <a:off x="271800" y="6165720"/>
            <a:ext cx="9281160" cy="270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601"/>
              </a:spcBef>
            </a:pPr>
            <a:r>
              <a:rPr lang="it-IT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Fonte: SEA/Osservatorio delle Dipendenze ATS Bergamo - rielaborazione dati AAMS</a:t>
            </a:r>
            <a:endParaRPr lang="it-IT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0" name="CustomShape 2"/>
          <p:cNvSpPr/>
          <p:nvPr/>
        </p:nvSpPr>
        <p:spPr>
          <a:xfrm>
            <a:off x="774000" y="714240"/>
            <a:ext cx="8665560" cy="544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Distribuzione per raccolta totale, spesa ed entrate fiscali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2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In mld di euro</a:t>
            </a:r>
            <a:endParaRPr lang="it-IT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221" name="Grafico 6"/>
          <p:cNvGraphicFramePr/>
          <p:nvPr/>
        </p:nvGraphicFramePr>
        <p:xfrm>
          <a:off x="1006200" y="1285920"/>
          <a:ext cx="7836840" cy="4677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CustomShape 1"/>
          <p:cNvSpPr/>
          <p:nvPr/>
        </p:nvSpPr>
        <p:spPr>
          <a:xfrm>
            <a:off x="507240" y="189000"/>
            <a:ext cx="9110880" cy="744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23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L’evoluzione del gioco in Italia</a:t>
            </a:r>
            <a:r>
              <a:rPr lang="it-IT" sz="23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 </a:t>
            </a:r>
            <a:endParaRPr lang="it-IT" sz="2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dagli anni 90 in poi  cambia il mercato dei giochi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3" name="CustomShape 2"/>
          <p:cNvSpPr/>
          <p:nvPr/>
        </p:nvSpPr>
        <p:spPr>
          <a:xfrm>
            <a:off x="741240" y="1197000"/>
            <a:ext cx="8890920" cy="118656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66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1199"/>
              </a:spcBef>
            </a:pPr>
            <a:r>
              <a:rPr lang="it-IT" sz="2400" b="1" strike="noStrike" spc="-1">
                <a:solidFill>
                  <a:srgbClr val="484542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Fortissimo</a:t>
            </a:r>
            <a:r>
              <a:rPr lang="it-IT" sz="2400" b="1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 </a:t>
            </a:r>
            <a:r>
              <a:rPr lang="it-IT" sz="2400" b="1" strike="noStrike" spc="-1">
                <a:solidFill>
                  <a:srgbClr val="C40025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incremento </a:t>
            </a:r>
            <a:r>
              <a:rPr lang="it-IT" sz="2400" b="1" strike="noStrike" spc="-1">
                <a:solidFill>
                  <a:srgbClr val="484542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in termini quantitativi e crescente</a:t>
            </a:r>
            <a:r>
              <a:rPr lang="it-IT" sz="2400" b="1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 </a:t>
            </a:r>
            <a:r>
              <a:rPr lang="it-IT" sz="2400" b="1" strike="noStrike" spc="-1">
                <a:solidFill>
                  <a:srgbClr val="C40025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diversificazione</a:t>
            </a:r>
            <a:r>
              <a:rPr lang="it-IT" sz="2400" b="1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 </a:t>
            </a:r>
            <a:r>
              <a:rPr lang="it-IT" sz="2400" b="1" strike="noStrike" spc="-1">
                <a:solidFill>
                  <a:srgbClr val="484542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e</a:t>
            </a:r>
            <a:r>
              <a:rPr lang="it-IT" sz="2400" b="1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 </a:t>
            </a:r>
            <a:r>
              <a:rPr lang="it-IT" sz="2400" b="1" strike="noStrike" spc="-1">
                <a:solidFill>
                  <a:srgbClr val="C40025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polarizzazione dell’offerta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24" name="Object 3"/>
          <p:cNvPicPr/>
          <p:nvPr/>
        </p:nvPicPr>
        <p:blipFill>
          <a:blip r:embed="rId3" cstate="print"/>
          <a:stretch/>
        </p:blipFill>
        <p:spPr>
          <a:xfrm>
            <a:off x="507240" y="3141720"/>
            <a:ext cx="4113360" cy="2698200"/>
          </a:xfrm>
          <a:prstGeom prst="rect">
            <a:avLst/>
          </a:prstGeom>
          <a:ln>
            <a:noFill/>
          </a:ln>
        </p:spPr>
      </p:pic>
      <p:pic>
        <p:nvPicPr>
          <p:cNvPr id="226" name="Object 4"/>
          <p:cNvPicPr/>
          <p:nvPr/>
        </p:nvPicPr>
        <p:blipFill>
          <a:blip r:embed="rId4" cstate="print"/>
          <a:stretch/>
        </p:blipFill>
        <p:spPr>
          <a:xfrm>
            <a:off x="3316680" y="3101400"/>
            <a:ext cx="6761880" cy="3347640"/>
          </a:xfrm>
          <a:prstGeom prst="rect">
            <a:avLst/>
          </a:prstGeom>
          <a:ln>
            <a:noFill/>
          </a:ln>
        </p:spPr>
      </p:pic>
      <p:sp>
        <p:nvSpPr>
          <p:cNvPr id="228" name="CustomShape 5"/>
          <p:cNvSpPr/>
          <p:nvPr/>
        </p:nvSpPr>
        <p:spPr>
          <a:xfrm>
            <a:off x="1130040" y="2421000"/>
            <a:ext cx="7841880" cy="678960"/>
          </a:xfrm>
          <a:prstGeom prst="rect">
            <a:avLst/>
          </a:prstGeom>
          <a:noFill/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5640" tIns="35640" rIns="35640" bIns="35640"/>
          <a:lstStyle/>
          <a:p>
            <a:pPr marL="160200" algn="ctr">
              <a:lnSpc>
                <a:spcPct val="100000"/>
              </a:lnSpc>
              <a:spcBef>
                <a:spcPts val="1001"/>
              </a:spcBef>
            </a:pP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Distribuzione percentuale della raccolta per tipologia di gioco (valori percentuali)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9" name="CustomShape 6"/>
          <p:cNvSpPr/>
          <p:nvPr/>
        </p:nvSpPr>
        <p:spPr>
          <a:xfrm>
            <a:off x="2535120" y="6381720"/>
            <a:ext cx="7212240" cy="328320"/>
          </a:xfrm>
          <a:prstGeom prst="rect">
            <a:avLst/>
          </a:prstGeom>
          <a:noFill/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0" name="CustomShape 7"/>
          <p:cNvSpPr/>
          <p:nvPr/>
        </p:nvSpPr>
        <p:spPr>
          <a:xfrm>
            <a:off x="0" y="3213000"/>
            <a:ext cx="1368360" cy="374040"/>
          </a:xfrm>
          <a:prstGeom prst="rect">
            <a:avLst/>
          </a:prstGeom>
          <a:noFill/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5640" tIns="35640" rIns="35640" bIns="35640"/>
          <a:lstStyle/>
          <a:p>
            <a:pPr marL="160200" algn="ctr">
              <a:lnSpc>
                <a:spcPct val="100000"/>
              </a:lnSpc>
              <a:spcBef>
                <a:spcPts val="1001"/>
              </a:spcBef>
            </a:pPr>
            <a:r>
              <a:rPr lang="it-IT" sz="20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Palatino"/>
                <a:ea typeface="Microsoft YaHei"/>
              </a:rPr>
              <a:t>2004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1" name="CustomShape 8"/>
          <p:cNvSpPr/>
          <p:nvPr/>
        </p:nvSpPr>
        <p:spPr>
          <a:xfrm>
            <a:off x="8278200" y="2952000"/>
            <a:ext cx="1368360" cy="374040"/>
          </a:xfrm>
          <a:prstGeom prst="rect">
            <a:avLst/>
          </a:prstGeom>
          <a:noFill/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5640" tIns="35640" rIns="35640" bIns="35640"/>
          <a:lstStyle/>
          <a:p>
            <a:pPr marL="160200" algn="ctr">
              <a:lnSpc>
                <a:spcPct val="100000"/>
              </a:lnSpc>
              <a:spcBef>
                <a:spcPts val="1001"/>
              </a:spcBef>
            </a:pPr>
            <a:r>
              <a:rPr lang="it-IT" sz="20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Palatino"/>
                <a:ea typeface="Microsoft YaHei"/>
              </a:rPr>
              <a:t>2013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2" name="CustomShape 9"/>
          <p:cNvSpPr/>
          <p:nvPr/>
        </p:nvSpPr>
        <p:spPr>
          <a:xfrm>
            <a:off x="72000" y="6192000"/>
            <a:ext cx="5614560" cy="610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160200" algn="r">
              <a:lnSpc>
                <a:spcPct val="100000"/>
              </a:lnSpc>
              <a:spcBef>
                <a:spcPts val="850"/>
              </a:spcBef>
            </a:pPr>
            <a:r>
              <a:rPr lang="it-IT" sz="13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alatino"/>
                <a:ea typeface="Microsoft YaHei"/>
              </a:rPr>
              <a:t>Fonte: rielaborazioni Osservatorio Dipendenze/ex ASL su dati AAMS</a:t>
            </a:r>
            <a:endParaRPr lang="it-IT" sz="1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CustomShape 1"/>
          <p:cNvSpPr/>
          <p:nvPr/>
        </p:nvSpPr>
        <p:spPr>
          <a:xfrm>
            <a:off x="235440" y="0"/>
            <a:ext cx="9668160" cy="7732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2300" b="1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L’evoluzione del gioco in Italia: </a:t>
            </a:r>
            <a:endParaRPr lang="it-IT" sz="23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22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Optima"/>
                <a:ea typeface="Microsoft YaHei"/>
              </a:rPr>
              <a:t>dagli anni 90 in poi  cambia il mercato dei giochi</a:t>
            </a:r>
            <a:endParaRPr lang="it-IT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34" name="Picture 4"/>
          <p:cNvPicPr/>
          <p:nvPr/>
        </p:nvPicPr>
        <p:blipFill>
          <a:blip r:embed="rId3" cstate="print"/>
          <a:srcRect l="3278"/>
          <a:stretch/>
        </p:blipFill>
        <p:spPr>
          <a:xfrm>
            <a:off x="194400" y="981000"/>
            <a:ext cx="5067720" cy="2296440"/>
          </a:xfrm>
          <a:prstGeom prst="rect">
            <a:avLst/>
          </a:prstGeom>
          <a:ln w="9360">
            <a:noFill/>
          </a:ln>
        </p:spPr>
      </p:pic>
      <p:pic>
        <p:nvPicPr>
          <p:cNvPr id="235" name="Immagine 6"/>
          <p:cNvPicPr/>
          <p:nvPr/>
        </p:nvPicPr>
        <p:blipFill>
          <a:blip r:embed="rId4" cstate="print"/>
          <a:stretch/>
        </p:blipFill>
        <p:spPr>
          <a:xfrm>
            <a:off x="1833120" y="3222720"/>
            <a:ext cx="8070480" cy="3633120"/>
          </a:xfrm>
          <a:prstGeom prst="rect">
            <a:avLst/>
          </a:prstGeom>
          <a:ln w="9360">
            <a:noFill/>
          </a:ln>
        </p:spPr>
      </p:pic>
      <p:sp>
        <p:nvSpPr>
          <p:cNvPr id="236" name="CustomShape 2"/>
          <p:cNvSpPr/>
          <p:nvPr/>
        </p:nvSpPr>
        <p:spPr>
          <a:xfrm>
            <a:off x="1987920" y="4437000"/>
            <a:ext cx="1480320" cy="789840"/>
          </a:xfrm>
          <a:prstGeom prst="rect">
            <a:avLst/>
          </a:prstGeom>
          <a:solidFill>
            <a:schemeClr val="bg1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7" name="CustomShape 3"/>
          <p:cNvSpPr/>
          <p:nvPr/>
        </p:nvSpPr>
        <p:spPr>
          <a:xfrm>
            <a:off x="2221920" y="4581360"/>
            <a:ext cx="1559520" cy="3924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499"/>
              </a:spcBef>
            </a:pPr>
            <a:r>
              <a:rPr lang="it-IT" sz="1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Giochi di carte abilità a distanza 21%</a:t>
            </a:r>
            <a:endParaRPr lang="it-IT" sz="1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8" name="CustomShape 4"/>
          <p:cNvSpPr/>
          <p:nvPr/>
        </p:nvSpPr>
        <p:spPr>
          <a:xfrm>
            <a:off x="4875480" y="1125360"/>
            <a:ext cx="1947960" cy="3621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601"/>
              </a:spcBef>
            </a:pPr>
            <a:r>
              <a:rPr lang="it-IT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Anno 2016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9" name="CustomShape 5"/>
          <p:cNvSpPr/>
          <p:nvPr/>
        </p:nvSpPr>
        <p:spPr>
          <a:xfrm>
            <a:off x="2592000" y="5184000"/>
            <a:ext cx="1079280" cy="287280"/>
          </a:xfrm>
          <a:custGeom>
            <a:avLst/>
            <a:gdLst/>
            <a:ahLst/>
            <a:cxnLst/>
            <a:rect l="l" t="t" r="r" b="b"/>
            <a:pathLst>
              <a:path w="3002" h="802">
                <a:moveTo>
                  <a:pt x="0" y="200"/>
                </a:moveTo>
                <a:lnTo>
                  <a:pt x="2250" y="200"/>
                </a:lnTo>
                <a:lnTo>
                  <a:pt x="2250" y="0"/>
                </a:lnTo>
                <a:lnTo>
                  <a:pt x="3001" y="400"/>
                </a:lnTo>
                <a:lnTo>
                  <a:pt x="2250" y="801"/>
                </a:lnTo>
                <a:lnTo>
                  <a:pt x="2250" y="600"/>
                </a:lnTo>
                <a:lnTo>
                  <a:pt x="0" y="600"/>
                </a:lnTo>
                <a:lnTo>
                  <a:pt x="0" y="200"/>
                </a:lnTo>
              </a:path>
            </a:pathLst>
          </a:custGeom>
          <a:solidFill>
            <a:srgbClr val="BE3F3F"/>
          </a:solidFill>
          <a:ln>
            <a:solidFill>
              <a:srgbClr val="D22B2B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freeze">
                      <p:stCondLst>
                        <p:cond delay="indefinite"/>
                      </p:stCondLst>
                      <p:childTnLst>
                        <p:par>
                          <p:cTn id="4" fill="freeze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Immagine 3"/>
          <p:cNvPicPr/>
          <p:nvPr/>
        </p:nvPicPr>
        <p:blipFill>
          <a:blip r:embed="rId3" cstate="print"/>
          <a:stretch/>
        </p:blipFill>
        <p:spPr>
          <a:xfrm>
            <a:off x="0" y="981000"/>
            <a:ext cx="9903960" cy="4855680"/>
          </a:xfrm>
          <a:prstGeom prst="rect">
            <a:avLst/>
          </a:prstGeom>
          <a:ln w="9360">
            <a:noFill/>
          </a:ln>
        </p:spPr>
      </p:pic>
      <p:sp>
        <p:nvSpPr>
          <p:cNvPr id="241" name="CustomShape 1"/>
          <p:cNvSpPr/>
          <p:nvPr/>
        </p:nvSpPr>
        <p:spPr>
          <a:xfrm rot="7998000">
            <a:off x="835200" y="1946160"/>
            <a:ext cx="388440" cy="718560"/>
          </a:xfrm>
          <a:prstGeom prst="upArrow">
            <a:avLst>
              <a:gd name="adj1" fmla="val 39565"/>
              <a:gd name="adj2" fmla="val 42360"/>
            </a:avLst>
          </a:prstGeom>
          <a:solidFill>
            <a:srgbClr val="FFFF01"/>
          </a:solidFill>
          <a:ln w="9360">
            <a:solidFill>
              <a:srgbClr val="0000A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Picture 1"/>
          <p:cNvPicPr/>
          <p:nvPr/>
        </p:nvPicPr>
        <p:blipFill>
          <a:blip r:embed="rId3" cstate="print"/>
          <a:stretch/>
        </p:blipFill>
        <p:spPr>
          <a:xfrm>
            <a:off x="3470400" y="981000"/>
            <a:ext cx="6472800" cy="3492000"/>
          </a:xfrm>
          <a:prstGeom prst="rect">
            <a:avLst/>
          </a:prstGeom>
          <a:ln w="9360">
            <a:noFill/>
          </a:ln>
        </p:spPr>
      </p:pic>
      <p:sp>
        <p:nvSpPr>
          <p:cNvPr id="243" name="CustomShape 1"/>
          <p:cNvSpPr/>
          <p:nvPr/>
        </p:nvSpPr>
        <p:spPr>
          <a:xfrm>
            <a:off x="1520280" y="4869000"/>
            <a:ext cx="8383680" cy="7012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Gli anziani con un </a:t>
            </a: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comportamento di gioco A RISCHIO/PROBLEMATICO</a:t>
            </a: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 SONO circa </a:t>
            </a: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16.000.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4" name="CustomShape 2"/>
          <p:cNvSpPr/>
          <p:nvPr/>
        </p:nvSpPr>
        <p:spPr>
          <a:xfrm>
            <a:off x="507240" y="5157720"/>
            <a:ext cx="1082880" cy="982080"/>
          </a:xfrm>
          <a:prstGeom prst="curvedRightArrow">
            <a:avLst>
              <a:gd name="adj1" fmla="val 25000"/>
              <a:gd name="adj2" fmla="val 50000"/>
              <a:gd name="adj3" fmla="val 25001"/>
            </a:avLst>
          </a:prstGeom>
          <a:solidFill>
            <a:srgbClr val="FF0000"/>
          </a:solidFill>
          <a:ln w="9360">
            <a:solidFill>
              <a:srgbClr val="C00000"/>
            </a:solidFill>
            <a:miter/>
          </a:ln>
          <a:effectLst>
            <a:outerShdw dist="23040" dir="5400000" algn="ctr" rotWithShape="0">
              <a:srgbClr val="000000">
                <a:alpha val="36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5" name="CustomShape 3"/>
          <p:cNvSpPr/>
          <p:nvPr/>
        </p:nvSpPr>
        <p:spPr>
          <a:xfrm>
            <a:off x="1833120" y="5734080"/>
            <a:ext cx="5127840" cy="365760"/>
          </a:xfrm>
          <a:prstGeom prst="rect">
            <a:avLst/>
          </a:prstGeom>
          <a:noFill/>
          <a:ln w="9360">
            <a:solidFill>
              <a:srgbClr val="C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che corrispondono al </a:t>
            </a:r>
            <a:r>
              <a:rPr lang="it-IT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18% circa dei giocatori 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6" name="CustomShape 4"/>
          <p:cNvSpPr/>
          <p:nvPr/>
        </p:nvSpPr>
        <p:spPr>
          <a:xfrm>
            <a:off x="194400" y="1989000"/>
            <a:ext cx="3155400" cy="2286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just">
              <a:lnSpc>
                <a:spcPct val="100000"/>
              </a:lnSpc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signio Medium"/>
                <a:ea typeface="Microsoft YaHei"/>
              </a:rPr>
              <a:t>Ca.</a:t>
            </a:r>
            <a:r>
              <a:rPr lang="it-IT" sz="18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signio Medium"/>
                <a:ea typeface="Microsoft YaHei"/>
              </a:rPr>
              <a:t> </a:t>
            </a:r>
            <a:r>
              <a:rPr lang="it-IT" sz="1800" b="1" strike="noStrike" spc="-1">
                <a:solidFill>
                  <a:srgbClr val="CC0000"/>
                </a:solidFill>
                <a:uFill>
                  <a:solidFill>
                    <a:srgbClr val="FFFFFF"/>
                  </a:solidFill>
                </a:uFill>
                <a:latin typeface="Designio Medium"/>
                <a:ea typeface="Microsoft YaHei"/>
              </a:rPr>
              <a:t>77.000 i 65-84enni</a:t>
            </a:r>
            <a:r>
              <a:rPr lang="it-IT" sz="18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signio Medium"/>
                <a:ea typeface="Microsoft YaHei"/>
              </a:rPr>
              <a:t> </a:t>
            </a:r>
            <a:r>
              <a:rPr lang="it-IT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signio Medium"/>
                <a:ea typeface="Microsoft YaHei"/>
              </a:rPr>
              <a:t>in provincia di BG che hanno giocato d’azzardo nell’anno 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signio Medium"/>
                <a:ea typeface="Microsoft YaHei"/>
              </a:rPr>
              <a:t>precedente la ricerca.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it-IT" sz="1800" b="1" strike="noStrike" spc="-1">
                <a:solidFill>
                  <a:srgbClr val="CC0000"/>
                </a:solidFill>
                <a:uFill>
                  <a:solidFill>
                    <a:srgbClr val="FFFFFF"/>
                  </a:solidFill>
                </a:uFill>
                <a:latin typeface="Designio Medium"/>
                <a:ea typeface="Microsoft YaHei"/>
              </a:rPr>
              <a:t>18.000</a:t>
            </a:r>
            <a:r>
              <a:rPr lang="it-IT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signio Medium"/>
                <a:ea typeface="Microsoft YaHei"/>
              </a:rPr>
              <a:t> 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signio Medium"/>
                <a:ea typeface="Microsoft YaHei"/>
              </a:rPr>
              <a:t>quelli che l’hanno fatto</a:t>
            </a:r>
            <a:r>
              <a:rPr lang="it-IT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signio Medium"/>
                <a:ea typeface="Microsoft YaHei"/>
              </a:rPr>
              <a:t> </a:t>
            </a:r>
            <a:r>
              <a:rPr lang="it-IT" sz="1800" b="0" strike="noStrike" spc="-1">
                <a:solidFill>
                  <a:srgbClr val="CC0000"/>
                </a:solidFill>
                <a:uFill>
                  <a:solidFill>
                    <a:srgbClr val="FFFFFF"/>
                  </a:solidFill>
                </a:uFill>
                <a:latin typeface="Designio Medium"/>
                <a:ea typeface="Microsoft YaHei"/>
              </a:rPr>
              <a:t>nell’</a:t>
            </a:r>
            <a:r>
              <a:rPr lang="it-IT" sz="1800" b="1" strike="noStrike" spc="-1">
                <a:solidFill>
                  <a:srgbClr val="CC0000"/>
                </a:solidFill>
                <a:uFill>
                  <a:solidFill>
                    <a:srgbClr val="FFFFFF"/>
                  </a:solidFill>
                </a:uFill>
                <a:latin typeface="Designio Medium"/>
                <a:ea typeface="Microsoft YaHei"/>
              </a:rPr>
              <a:t>ultimo mese</a:t>
            </a:r>
            <a:r>
              <a:rPr lang="it-IT" sz="18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esignio Medium"/>
                <a:ea typeface="Microsoft YaHei"/>
              </a:rPr>
              <a:t> </a:t>
            </a:r>
            <a:r>
              <a:rPr lang="it-IT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signio Medium"/>
                <a:ea typeface="Microsoft YaHei"/>
              </a:rPr>
              <a:t>(18%).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7" name="CustomShape 5"/>
          <p:cNvSpPr/>
          <p:nvPr/>
        </p:nvSpPr>
        <p:spPr>
          <a:xfrm>
            <a:off x="1910520" y="115920"/>
            <a:ext cx="5537160" cy="4273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150000"/>
              </a:lnSpc>
            </a:pPr>
            <a:r>
              <a:rPr lang="it-IT" sz="2200" b="1" u="sng" strike="noStrike" spc="-1">
                <a:solidFill>
                  <a:srgbClr val="CC0000"/>
                </a:solidFill>
                <a:uFill>
                  <a:solidFill>
                    <a:srgbClr val="FFFFFF"/>
                  </a:solidFill>
                </a:uFill>
                <a:latin typeface="Designio Medium"/>
                <a:ea typeface="Microsoft YaHei"/>
              </a:rPr>
              <a:t>QUANTI GIOCANO D’AZZARDO?</a:t>
            </a:r>
            <a:endParaRPr lang="it-IT" sz="2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200520" y="1093680"/>
            <a:ext cx="9286200" cy="940320"/>
          </a:xfrm>
          <a:prstGeom prst="rect">
            <a:avLst/>
          </a:prstGeom>
          <a:noFill/>
          <a:ln w="9360">
            <a:solidFill>
              <a:srgbClr val="008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L’Agenzia delle Dogane e dei Monopoli ha promosso il progetto “il gioco d’azzardo in Italia: ricerca, formazione e informazione” affidandone la realizzazione al </a:t>
            </a:r>
            <a:r>
              <a:rPr lang="it-IT" sz="1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Centro Nazionale per le Dipendenze ed il Doping </a:t>
            </a:r>
            <a:r>
              <a:rPr lang="it-IT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dell’Istituto Superiore di Sanità, che ha condotto nel 2017-18 una ricerca per acquisire conoscenze sulla dimensione del gioco d’azzardo in Italia e stimare l’impatto di questo fenomeno sulla salute pubblica. </a:t>
            </a:r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49" name="Picture 29"/>
          <p:cNvPicPr/>
          <p:nvPr/>
        </p:nvPicPr>
        <p:blipFill>
          <a:blip r:embed="rId2" cstate="print"/>
          <a:stretch/>
        </p:blipFill>
        <p:spPr>
          <a:xfrm>
            <a:off x="0" y="2708280"/>
            <a:ext cx="9903960" cy="3598200"/>
          </a:xfrm>
          <a:prstGeom prst="rect">
            <a:avLst/>
          </a:prstGeom>
          <a:ln w="9360">
            <a:solidFill>
              <a:srgbClr val="008000"/>
            </a:solidFill>
            <a:miter/>
          </a:ln>
        </p:spPr>
      </p:pic>
      <p:sp>
        <p:nvSpPr>
          <p:cNvPr id="250" name="CustomShape 2"/>
          <p:cNvSpPr/>
          <p:nvPr/>
        </p:nvSpPr>
        <p:spPr>
          <a:xfrm>
            <a:off x="0" y="2408400"/>
            <a:ext cx="9007200" cy="331200"/>
          </a:xfrm>
          <a:prstGeom prst="rect">
            <a:avLst/>
          </a:prstGeom>
          <a:noFill/>
          <a:ln w="9360">
            <a:solidFill>
              <a:srgbClr val="008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799"/>
              </a:spcBef>
            </a:pPr>
            <a:r>
              <a:rPr lang="it-IT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Stime rapportate alla provincia di Bergamo per la popolazione adulta e minorenne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1" name="CustomShape 3"/>
          <p:cNvSpPr/>
          <p:nvPr/>
        </p:nvSpPr>
        <p:spPr>
          <a:xfrm>
            <a:off x="55440" y="6093000"/>
            <a:ext cx="6766920" cy="240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499"/>
              </a:spcBef>
            </a:pPr>
            <a:r>
              <a:rPr lang="it-IT" sz="10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Fonte: Osservatorio delle Dipendenze ATS  Bergamo - rielaborazione dati  Istituto Superiore di Sanità</a:t>
            </a:r>
            <a:endParaRPr lang="it-IT" sz="1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2" name="CustomShape 4"/>
          <p:cNvSpPr/>
          <p:nvPr/>
        </p:nvSpPr>
        <p:spPr>
          <a:xfrm rot="19871400">
            <a:off x="4591440" y="4291920"/>
            <a:ext cx="718560" cy="213840"/>
          </a:xfrm>
          <a:prstGeom prst="leftArrow">
            <a:avLst>
              <a:gd name="adj1" fmla="val 50000"/>
              <a:gd name="adj2" fmla="val 83456"/>
            </a:avLst>
          </a:prstGeom>
          <a:solidFill>
            <a:srgbClr val="FFCC0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3" name="CustomShape 5"/>
          <p:cNvSpPr/>
          <p:nvPr/>
        </p:nvSpPr>
        <p:spPr>
          <a:xfrm rot="19871400">
            <a:off x="4591440" y="3428640"/>
            <a:ext cx="718560" cy="213840"/>
          </a:xfrm>
          <a:prstGeom prst="leftArrow">
            <a:avLst>
              <a:gd name="adj1" fmla="val 50000"/>
              <a:gd name="adj2" fmla="val 83456"/>
            </a:avLst>
          </a:prstGeom>
          <a:solidFill>
            <a:srgbClr val="FF000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4" name="CustomShape 6"/>
          <p:cNvSpPr/>
          <p:nvPr/>
        </p:nvSpPr>
        <p:spPr>
          <a:xfrm rot="12605400">
            <a:off x="7832880" y="3359160"/>
            <a:ext cx="718560" cy="213840"/>
          </a:xfrm>
          <a:prstGeom prst="leftArrow">
            <a:avLst>
              <a:gd name="adj1" fmla="val 50000"/>
              <a:gd name="adj2" fmla="val 83456"/>
            </a:avLst>
          </a:prstGeom>
          <a:solidFill>
            <a:srgbClr val="FF000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5" name="CustomShape 7"/>
          <p:cNvSpPr/>
          <p:nvPr/>
        </p:nvSpPr>
        <p:spPr>
          <a:xfrm rot="12605400">
            <a:off x="7905960" y="3935160"/>
            <a:ext cx="718560" cy="213840"/>
          </a:xfrm>
          <a:prstGeom prst="leftArrow">
            <a:avLst>
              <a:gd name="adj1" fmla="val 50000"/>
              <a:gd name="adj2" fmla="val 83456"/>
            </a:avLst>
          </a:prstGeom>
          <a:solidFill>
            <a:srgbClr val="FF000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" name="Segnaposto contenuto 8"/>
          <p:cNvGraphicFramePr/>
          <p:nvPr/>
        </p:nvGraphicFramePr>
        <p:xfrm>
          <a:off x="506520" y="1772640"/>
          <a:ext cx="8913240" cy="4523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7" name="CustomShape 1"/>
          <p:cNvSpPr/>
          <p:nvPr/>
        </p:nvSpPr>
        <p:spPr>
          <a:xfrm>
            <a:off x="128520" y="75240"/>
            <a:ext cx="8032680" cy="12495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marL="343080" indent="-339120">
              <a:lnSpc>
                <a:spcPct val="100000"/>
              </a:lnSpc>
            </a:pPr>
            <a:r>
              <a:rPr lang="it-IT" sz="28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	</a:t>
            </a:r>
            <a:r>
              <a:rPr lang="it-IT" sz="2400" b="0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Utenza con problematiche di gioco d’azzardo patologico in carico ai Servizi ambulatoriali per le dipendenze (SerD e SMI) provincia di Bergamo. </a:t>
            </a:r>
            <a:r>
              <a:rPr lang="it-IT" sz="2000" b="0" i="1" strike="noStrike" spc="-1">
                <a:solidFill>
                  <a:srgbClr val="0000A4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Anni 2014 - 2019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8" name="CustomShape 2"/>
          <p:cNvSpPr/>
          <p:nvPr/>
        </p:nvSpPr>
        <p:spPr>
          <a:xfrm>
            <a:off x="662040" y="6308640"/>
            <a:ext cx="9429120" cy="270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93000"/>
              </a:lnSpc>
            </a:pPr>
            <a:r>
              <a:rPr lang="it-IT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Fonte: Osservatorio Dipendenze Ats Bergamo – rielaborazioni su dati SerD e Smi</a:t>
            </a:r>
            <a:endParaRPr lang="it-IT" sz="1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CustomShape 1"/>
          <p:cNvSpPr/>
          <p:nvPr/>
        </p:nvSpPr>
        <p:spPr>
          <a:xfrm>
            <a:off x="495360" y="1604880"/>
            <a:ext cx="8911440" cy="3550320"/>
          </a:xfrm>
          <a:prstGeom prst="rect">
            <a:avLst/>
          </a:prstGeom>
          <a:noFill/>
          <a:ln w="9360">
            <a:solidFill>
              <a:srgbClr val="33996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840" rIns="0" bIns="0">
            <a:normAutofit/>
          </a:bodyPr>
          <a:lstStyle/>
          <a:p>
            <a:pPr marL="343080" indent="-340560">
              <a:lnSpc>
                <a:spcPct val="100000"/>
              </a:lnSpc>
              <a:spcBef>
                <a:spcPts val="1426"/>
              </a:spcBef>
            </a:pPr>
            <a:r>
              <a:rPr lang="it-IT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In sintesi: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560">
              <a:lnSpc>
                <a:spcPct val="100000"/>
              </a:lnSpc>
              <a:spcBef>
                <a:spcPts val="1426"/>
              </a:spcBef>
              <a:buClr>
                <a:srgbClr val="000000"/>
              </a:buClr>
              <a:buFont typeface="Times New Roman"/>
              <a:buChar char="•"/>
            </a:pPr>
            <a:r>
              <a:rPr lang="it-IT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In provincia di Bergamo si gioca più che in Lombardia e in Italia. 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560">
              <a:lnSpc>
                <a:spcPct val="100000"/>
              </a:lnSpc>
              <a:spcBef>
                <a:spcPts val="1426"/>
              </a:spcBef>
              <a:buClr>
                <a:srgbClr val="000000"/>
              </a:buClr>
              <a:buFont typeface="Times New Roman"/>
              <a:buChar char="•"/>
            </a:pPr>
            <a:r>
              <a:rPr lang="it-IT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 giocatori problematici non vanno ai Servizi e sono difficilmente agganciabili</a:t>
            </a: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560">
              <a:lnSpc>
                <a:spcPct val="100000"/>
              </a:lnSpc>
              <a:spcBef>
                <a:spcPts val="1426"/>
              </a:spcBef>
            </a:pP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560">
              <a:lnSpc>
                <a:spcPct val="100000"/>
              </a:lnSpc>
              <a:spcBef>
                <a:spcPts val="1426"/>
              </a:spcBef>
            </a:pPr>
            <a:r>
              <a:rPr lang="it-IT" sz="3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E’ necessario intervenire preventivamente a diversi livelli</a:t>
            </a:r>
            <a:r>
              <a:rPr lang="it-IT" sz="3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:</a:t>
            </a:r>
            <a:endParaRPr lang="it-IT" sz="3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00280" lvl="1" indent="-340560">
              <a:lnSpc>
                <a:spcPct val="100000"/>
              </a:lnSpc>
              <a:spcBef>
                <a:spcPts val="1137"/>
              </a:spcBef>
              <a:buClr>
                <a:srgbClr val="000000"/>
              </a:buClr>
              <a:buFont typeface="Times New Roman"/>
              <a:buAutoNum type="arabicPeriod"/>
            </a:pPr>
            <a:r>
              <a:rPr lang="it-IT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intervenire </a:t>
            </a:r>
            <a:r>
              <a:rPr lang="it-IT" sz="3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per evitare e/o posticipare </a:t>
            </a:r>
            <a:r>
              <a:rPr lang="it-IT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il comportamento di gioco d’azzardo;</a:t>
            </a:r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00280" lvl="1" indent="-340560">
              <a:lnSpc>
                <a:spcPct val="100000"/>
              </a:lnSpc>
              <a:spcBef>
                <a:spcPts val="1137"/>
              </a:spcBef>
              <a:buClr>
                <a:srgbClr val="000000"/>
              </a:buClr>
              <a:buFont typeface="Times New Roman"/>
              <a:buAutoNum type="arabicPeriod"/>
            </a:pPr>
            <a:r>
              <a:rPr lang="it-IT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Intervenire per </a:t>
            </a:r>
            <a:r>
              <a:rPr lang="it-IT" sz="3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ridurre il rischio </a:t>
            </a:r>
            <a:r>
              <a:rPr lang="it-IT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che i giocatori sviluppino un </a:t>
            </a:r>
            <a:r>
              <a:rPr lang="it-IT" sz="3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gioco problematico;</a:t>
            </a:r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00280" lvl="1" indent="-340560">
              <a:lnSpc>
                <a:spcPct val="100000"/>
              </a:lnSpc>
              <a:spcBef>
                <a:spcPts val="1137"/>
              </a:spcBef>
              <a:buClr>
                <a:srgbClr val="000000"/>
              </a:buClr>
              <a:buFont typeface="Times New Roman"/>
              <a:buAutoNum type="arabicPeriod"/>
            </a:pPr>
            <a:r>
              <a:rPr lang="it-IT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Intervenire per </a:t>
            </a:r>
            <a:r>
              <a:rPr lang="it-IT" sz="3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favorire l’intercettazione precoce</a:t>
            </a:r>
            <a:r>
              <a:rPr lang="it-IT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, l’aggancio e l’accompagnamento alla rete dei Servizi di presa in carico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.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CustomShape 1"/>
          <p:cNvSpPr/>
          <p:nvPr/>
        </p:nvSpPr>
        <p:spPr>
          <a:xfrm>
            <a:off x="743040" y="1122480"/>
            <a:ext cx="8416080" cy="2381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1" name="CustomShape 2"/>
          <p:cNvSpPr/>
          <p:nvPr/>
        </p:nvSpPr>
        <p:spPr>
          <a:xfrm>
            <a:off x="495360" y="1604880"/>
            <a:ext cx="8911440" cy="39726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2" name="CustomShape 3"/>
          <p:cNvSpPr/>
          <p:nvPr/>
        </p:nvSpPr>
        <p:spPr>
          <a:xfrm>
            <a:off x="272880" y="333360"/>
            <a:ext cx="5469480" cy="9712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1199"/>
              </a:spcBef>
            </a:pPr>
            <a:r>
              <a:rPr lang="it-IT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Alla luce di tutto ciò …..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199"/>
              </a:spcBef>
            </a:pPr>
            <a:r>
              <a:rPr lang="it-IT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…. che fare per prevenire?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CustomShape 1"/>
          <p:cNvSpPr/>
          <p:nvPr/>
        </p:nvSpPr>
        <p:spPr>
          <a:xfrm>
            <a:off x="2649600" y="1052640"/>
            <a:ext cx="5110920" cy="345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64" name="Immagine 263"/>
          <p:cNvPicPr/>
          <p:nvPr/>
        </p:nvPicPr>
        <p:blipFill>
          <a:blip r:embed="rId2" cstate="print"/>
          <a:stretch/>
        </p:blipFill>
        <p:spPr>
          <a:xfrm>
            <a:off x="0" y="0"/>
            <a:ext cx="9943200" cy="6927840"/>
          </a:xfrm>
          <a:prstGeom prst="rect">
            <a:avLst/>
          </a:prstGeom>
          <a:ln>
            <a:noFill/>
          </a:ln>
        </p:spPr>
      </p:pic>
      <p:sp>
        <p:nvSpPr>
          <p:cNvPr id="265" name="CustomShape 2"/>
          <p:cNvSpPr/>
          <p:nvPr/>
        </p:nvSpPr>
        <p:spPr>
          <a:xfrm>
            <a:off x="6550560" y="504000"/>
            <a:ext cx="2159640" cy="75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93000"/>
              </a:lnSpc>
            </a:pPr>
            <a:r>
              <a:rPr lang="it-IT" sz="4800" b="0" strike="noStrike" spc="-1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Impact"/>
                <a:ea typeface="Microsoft YaHei"/>
              </a:rPr>
              <a:t>fare rete!!!</a:t>
            </a:r>
            <a:endParaRPr lang="it-IT" sz="4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freeze">
                      <p:stCondLst>
                        <p:cond delay="indefinite"/>
                      </p:stCondLst>
                      <p:childTnLst>
                        <p:par>
                          <p:cTn id="4" fill="freeze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CustomShape 1"/>
          <p:cNvSpPr/>
          <p:nvPr/>
        </p:nvSpPr>
        <p:spPr>
          <a:xfrm>
            <a:off x="1285920" y="333360"/>
            <a:ext cx="8266680" cy="1810440"/>
          </a:xfrm>
          <a:prstGeom prst="rect">
            <a:avLst/>
          </a:prstGeom>
          <a:noFill/>
          <a:ln w="9360">
            <a:solidFill>
              <a:srgbClr val="0000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Lucida Calligraphy"/>
                <a:ea typeface="Microsoft YaHei"/>
              </a:rPr>
              <a:t>La prevenzione delle dipendenze non va intesa come un gara di 100 mt piani, prevedendo interventi a SPOT .....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Lucida Calligraphy"/>
                <a:ea typeface="Microsoft YaHei"/>
              </a:rPr>
              <a:t>…. piuttosto va intesa come una maratona che prevede interventi continuativi e duraturi nel tempo con il coinvolgimento e la partecipazione attiva di tanti e diversi soggetti, che coinvolge differenti contesti.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CustomShape 1"/>
          <p:cNvSpPr/>
          <p:nvPr/>
        </p:nvSpPr>
        <p:spPr>
          <a:xfrm>
            <a:off x="2649600" y="189000"/>
            <a:ext cx="5541120" cy="573840"/>
          </a:xfrm>
          <a:prstGeom prst="rect">
            <a:avLst/>
          </a:prstGeom>
          <a:solidFill>
            <a:schemeClr val="bg1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0" name="CustomShape 2"/>
          <p:cNvSpPr/>
          <p:nvPr/>
        </p:nvSpPr>
        <p:spPr>
          <a:xfrm>
            <a:off x="471960" y="1077480"/>
            <a:ext cx="5144040" cy="3625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601"/>
              </a:spcBef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Ciò che piace non necessariamente è utile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freeze">
                      <p:stCondLst>
                        <p:cond delay="indefinite"/>
                      </p:stCondLst>
                      <p:childTnLst>
                        <p:par>
                          <p:cTn id="4" fill="freeze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CustomShape 1"/>
          <p:cNvSpPr/>
          <p:nvPr/>
        </p:nvSpPr>
        <p:spPr>
          <a:xfrm>
            <a:off x="0" y="0"/>
            <a:ext cx="4872600" cy="5974560"/>
          </a:xfrm>
          <a:prstGeom prst="rect">
            <a:avLst/>
          </a:prstGeom>
          <a:solidFill>
            <a:schemeClr val="bg1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2" name="CustomShape 2"/>
          <p:cNvSpPr/>
          <p:nvPr/>
        </p:nvSpPr>
        <p:spPr>
          <a:xfrm>
            <a:off x="0" y="2871720"/>
            <a:ext cx="4717080" cy="346680"/>
          </a:xfrm>
          <a:prstGeom prst="rect">
            <a:avLst/>
          </a:prstGeom>
          <a:noFill/>
          <a:ln w="936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73" name="Picture 6"/>
          <p:cNvPicPr/>
          <p:nvPr/>
        </p:nvPicPr>
        <p:blipFill>
          <a:blip r:embed="rId2" cstate="print"/>
          <a:stretch/>
        </p:blipFill>
        <p:spPr>
          <a:xfrm>
            <a:off x="1575360" y="379440"/>
            <a:ext cx="1275840" cy="774000"/>
          </a:xfrm>
          <a:prstGeom prst="rect">
            <a:avLst/>
          </a:prstGeom>
          <a:ln w="9360">
            <a:solidFill>
              <a:schemeClr val="bg1"/>
            </a:solidFill>
            <a:miter/>
          </a:ln>
        </p:spPr>
      </p:pic>
      <p:pic>
        <p:nvPicPr>
          <p:cNvPr id="274" name="Picture 8"/>
          <p:cNvPicPr/>
          <p:nvPr/>
        </p:nvPicPr>
        <p:blipFill>
          <a:blip r:embed="rId3" cstate="print"/>
          <a:stretch/>
        </p:blipFill>
        <p:spPr>
          <a:xfrm>
            <a:off x="99720" y="4544280"/>
            <a:ext cx="4519440" cy="1355760"/>
          </a:xfrm>
          <a:prstGeom prst="rect">
            <a:avLst/>
          </a:prstGeom>
          <a:ln w="9360">
            <a:solidFill>
              <a:schemeClr val="bg1"/>
            </a:solidFill>
            <a:miter/>
          </a:ln>
        </p:spPr>
      </p:pic>
      <p:pic>
        <p:nvPicPr>
          <p:cNvPr id="275" name="Picture 10"/>
          <p:cNvPicPr/>
          <p:nvPr/>
        </p:nvPicPr>
        <p:blipFill>
          <a:blip r:embed="rId4" cstate="print"/>
          <a:stretch/>
        </p:blipFill>
        <p:spPr>
          <a:xfrm>
            <a:off x="99720" y="3179880"/>
            <a:ext cx="4519440" cy="1361880"/>
          </a:xfrm>
          <a:prstGeom prst="rect">
            <a:avLst/>
          </a:prstGeom>
          <a:ln w="9360">
            <a:solidFill>
              <a:schemeClr val="bg1"/>
            </a:solidFill>
            <a:miter/>
          </a:ln>
        </p:spPr>
      </p:pic>
      <p:pic>
        <p:nvPicPr>
          <p:cNvPr id="276" name="Picture 11"/>
          <p:cNvPicPr/>
          <p:nvPr/>
        </p:nvPicPr>
        <p:blipFill>
          <a:blip r:embed="rId5" cstate="print"/>
          <a:stretch/>
        </p:blipFill>
        <p:spPr>
          <a:xfrm>
            <a:off x="99720" y="1844640"/>
            <a:ext cx="4519440" cy="1361880"/>
          </a:xfrm>
          <a:prstGeom prst="rect">
            <a:avLst/>
          </a:prstGeom>
          <a:ln w="9360">
            <a:solidFill>
              <a:schemeClr val="bg1"/>
            </a:solidFill>
            <a:miter/>
          </a:ln>
        </p:spPr>
      </p:pic>
      <p:sp>
        <p:nvSpPr>
          <p:cNvPr id="277" name="CustomShape 3"/>
          <p:cNvSpPr/>
          <p:nvPr/>
        </p:nvSpPr>
        <p:spPr>
          <a:xfrm>
            <a:off x="394560" y="1974960"/>
            <a:ext cx="3903840" cy="608400"/>
          </a:xfrm>
          <a:prstGeom prst="rect">
            <a:avLst/>
          </a:prstGeom>
          <a:noFill/>
          <a:ln w="936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499"/>
              </a:spcBef>
            </a:pPr>
            <a:r>
              <a:rPr lang="it-IT" sz="1000" b="1" strike="noStrike" spc="-1">
                <a:solidFill>
                  <a:srgbClr val="A50021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PREVENZIONE DELLE DIVERSE FORME DI DIPENDENZA </a:t>
            </a:r>
            <a:endParaRPr lang="it-IT" sz="1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99"/>
              </a:spcBef>
            </a:pPr>
            <a:r>
              <a:rPr lang="it-IT" sz="1000" b="1" strike="noStrike" spc="-1">
                <a:solidFill>
                  <a:srgbClr val="A50021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NELLA POPOLAZIONE PREADOLESCENZIALE E ADOLESCENZIALE</a:t>
            </a:r>
            <a:endParaRPr lang="it-IT" sz="1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8" name="CustomShape 4"/>
          <p:cNvSpPr/>
          <p:nvPr/>
        </p:nvSpPr>
        <p:spPr>
          <a:xfrm>
            <a:off x="689040" y="5306040"/>
            <a:ext cx="3241080" cy="240480"/>
          </a:xfrm>
          <a:prstGeom prst="rect">
            <a:avLst/>
          </a:prstGeom>
          <a:noFill/>
          <a:ln w="936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499"/>
              </a:spcBef>
            </a:pPr>
            <a:r>
              <a:rPr lang="it-IT" sz="1000" b="1" strike="noStrike" spc="-1">
                <a:solidFill>
                  <a:srgbClr val="A50021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Linee Guida REGIONALI</a:t>
            </a:r>
            <a:endParaRPr lang="it-IT" sz="1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79" name="Picture 21"/>
          <p:cNvPicPr/>
          <p:nvPr/>
        </p:nvPicPr>
        <p:blipFill>
          <a:blip r:embed="rId6" cstate="print"/>
          <a:stretch/>
        </p:blipFill>
        <p:spPr>
          <a:xfrm>
            <a:off x="5133600" y="3119040"/>
            <a:ext cx="4668840" cy="1335600"/>
          </a:xfrm>
          <a:prstGeom prst="rect">
            <a:avLst/>
          </a:prstGeom>
          <a:ln w="9360">
            <a:noFill/>
          </a:ln>
        </p:spPr>
      </p:pic>
      <p:pic>
        <p:nvPicPr>
          <p:cNvPr id="280" name="Picture 17"/>
          <p:cNvPicPr/>
          <p:nvPr/>
        </p:nvPicPr>
        <p:blipFill>
          <a:blip r:embed="rId2" cstate="print"/>
          <a:stretch/>
        </p:blipFill>
        <p:spPr>
          <a:xfrm>
            <a:off x="6658200" y="372600"/>
            <a:ext cx="1317960" cy="759240"/>
          </a:xfrm>
          <a:prstGeom prst="rect">
            <a:avLst/>
          </a:prstGeom>
          <a:ln w="9360">
            <a:noFill/>
          </a:ln>
        </p:spPr>
      </p:pic>
      <p:pic>
        <p:nvPicPr>
          <p:cNvPr id="281" name="Picture 19"/>
          <p:cNvPicPr/>
          <p:nvPr/>
        </p:nvPicPr>
        <p:blipFill>
          <a:blip r:embed="rId7" cstate="print"/>
          <a:stretch/>
        </p:blipFill>
        <p:spPr>
          <a:xfrm>
            <a:off x="5133600" y="4457520"/>
            <a:ext cx="4668840" cy="1329480"/>
          </a:xfrm>
          <a:prstGeom prst="rect">
            <a:avLst/>
          </a:prstGeom>
          <a:ln w="9360">
            <a:noFill/>
          </a:ln>
        </p:spPr>
      </p:pic>
      <p:pic>
        <p:nvPicPr>
          <p:cNvPr id="282" name="Picture 22"/>
          <p:cNvPicPr/>
          <p:nvPr/>
        </p:nvPicPr>
        <p:blipFill>
          <a:blip r:embed="rId8" cstate="print"/>
          <a:stretch/>
        </p:blipFill>
        <p:spPr>
          <a:xfrm>
            <a:off x="5133600" y="1809720"/>
            <a:ext cx="4668840" cy="1335600"/>
          </a:xfrm>
          <a:prstGeom prst="rect">
            <a:avLst/>
          </a:prstGeom>
          <a:ln w="9360">
            <a:noFill/>
          </a:ln>
        </p:spPr>
      </p:pic>
      <p:sp>
        <p:nvSpPr>
          <p:cNvPr id="283" name="CustomShape 5"/>
          <p:cNvSpPr/>
          <p:nvPr/>
        </p:nvSpPr>
        <p:spPr>
          <a:xfrm>
            <a:off x="5438160" y="1937520"/>
            <a:ext cx="403344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499"/>
              </a:spcBef>
            </a:pPr>
            <a:r>
              <a:rPr lang="it-IT" sz="1000" b="1" strike="noStrike" spc="-1">
                <a:solidFill>
                  <a:srgbClr val="A50021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PREVENZIONE DELLE DIVERSE FORME DI DIPENDENZA</a:t>
            </a:r>
            <a:endParaRPr lang="it-IT" sz="1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99"/>
              </a:spcBef>
            </a:pPr>
            <a:r>
              <a:rPr lang="it-IT" sz="1000" b="1" strike="noStrike" spc="-1">
                <a:solidFill>
                  <a:srgbClr val="A50021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NELLA POPOLAZIONE GENERALE</a:t>
            </a:r>
            <a:endParaRPr lang="it-IT" sz="1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4" name="CustomShape 6"/>
          <p:cNvSpPr/>
          <p:nvPr/>
        </p:nvSpPr>
        <p:spPr>
          <a:xfrm>
            <a:off x="5742720" y="5204880"/>
            <a:ext cx="3348360" cy="240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499"/>
              </a:spcBef>
            </a:pPr>
            <a:r>
              <a:rPr lang="it-IT" sz="1000" b="1" strike="noStrike" spc="-1">
                <a:solidFill>
                  <a:srgbClr val="A50021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Linee Guida REGIONALI</a:t>
            </a:r>
            <a:endParaRPr lang="it-IT" sz="1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5" name="CustomShape 7"/>
          <p:cNvSpPr/>
          <p:nvPr/>
        </p:nvSpPr>
        <p:spPr>
          <a:xfrm>
            <a:off x="1363680" y="6021360"/>
            <a:ext cx="1559520" cy="3315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799"/>
              </a:spcBef>
            </a:pPr>
            <a:r>
              <a:rPr lang="it-IT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Anno 2008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6" name="CustomShape 8"/>
          <p:cNvSpPr/>
          <p:nvPr/>
        </p:nvSpPr>
        <p:spPr>
          <a:xfrm>
            <a:off x="6356520" y="6093000"/>
            <a:ext cx="1559520" cy="3315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799"/>
              </a:spcBef>
            </a:pPr>
            <a:r>
              <a:rPr lang="it-IT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Anno 2009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7" name="CustomShape 9"/>
          <p:cNvSpPr/>
          <p:nvPr/>
        </p:nvSpPr>
        <p:spPr>
          <a:xfrm>
            <a:off x="5031720" y="0"/>
            <a:ext cx="4872600" cy="5974560"/>
          </a:xfrm>
          <a:prstGeom prst="rect">
            <a:avLst/>
          </a:prstGeom>
          <a:noFill/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CustomShape 1"/>
          <p:cNvSpPr/>
          <p:nvPr/>
        </p:nvSpPr>
        <p:spPr>
          <a:xfrm>
            <a:off x="6264000" y="5472000"/>
            <a:ext cx="3431160" cy="429120"/>
          </a:xfrm>
          <a:prstGeom prst="rect">
            <a:avLst/>
          </a:prstGeom>
          <a:noFill/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Ridurre fattori rischio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9" name="CustomShape 2"/>
          <p:cNvSpPr/>
          <p:nvPr/>
        </p:nvSpPr>
        <p:spPr>
          <a:xfrm>
            <a:off x="0" y="620640"/>
            <a:ext cx="7398360" cy="789480"/>
          </a:xfrm>
          <a:prstGeom prst="rect">
            <a:avLst/>
          </a:prstGeom>
          <a:solidFill>
            <a:schemeClr val="bg1">
              <a:alpha val="63136"/>
            </a:schemeClr>
          </a:solidFill>
          <a:ln w="9360">
            <a:solidFill>
              <a:schemeClr val="accent2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30000"/>
              </a:lnSpc>
            </a:pPr>
            <a:r>
              <a:rPr lang="it-IT" sz="2000" b="0" strike="noStrike" spc="-1">
                <a:solidFill>
                  <a:srgbClr val="0033CC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Come per tutti i comportamenti a rischio per la salute 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30000"/>
              </a:lnSpc>
            </a:pPr>
            <a:r>
              <a:rPr lang="it-IT" sz="2000" b="0" strike="noStrike" spc="-1">
                <a:solidFill>
                  <a:srgbClr val="0033CC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esistono </a:t>
            </a:r>
            <a:r>
              <a:rPr lang="it-IT" sz="2000" b="1" strike="noStrike" spc="-1">
                <a:solidFill>
                  <a:srgbClr val="0033CC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fattori cosiddetti di rischio e di protezione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freeze">
                      <p:stCondLst>
                        <p:cond delay="0"/>
                      </p:stCondLst>
                      <p:childTnLst>
                        <p:par>
                          <p:cTn id="4" fill="freeze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in" filter="checkerboard(across)">
                                      <p:cBhvr additive="repl">
                                        <p:cTn id="10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CustomShape 1"/>
          <p:cNvSpPr/>
          <p:nvPr/>
        </p:nvSpPr>
        <p:spPr>
          <a:xfrm>
            <a:off x="112680" y="189000"/>
            <a:ext cx="4406040" cy="429120"/>
          </a:xfrm>
          <a:prstGeom prst="rect">
            <a:avLst/>
          </a:prstGeom>
          <a:noFill/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it-IT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Potenziare fattori di protezione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CustomShape 1"/>
          <p:cNvSpPr/>
          <p:nvPr/>
        </p:nvSpPr>
        <p:spPr>
          <a:xfrm>
            <a:off x="272880" y="2781360"/>
            <a:ext cx="9430560" cy="2237400"/>
          </a:xfrm>
          <a:prstGeom prst="rect">
            <a:avLst/>
          </a:prstGeom>
          <a:noFill/>
          <a:ln w="9360">
            <a:solidFill>
              <a:srgbClr val="008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it-IT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Cosa fare?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Evitare interventi riconosciuti come inutili o dannosi: puramente informativi, esperti in classe, testimonianze, ….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Non focalizzarsi su un unico tema, ma allargare e intervenire per potenziare i fattori protettivi. </a:t>
            </a:r>
            <a:r>
              <a:rPr lang="it-IT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Prevenzione dipendenze e promozione della salute a scuola devono avere un approccio globale e integrare i diversi livelli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. (</a:t>
            </a:r>
            <a:r>
              <a:rPr lang="it-IT" sz="18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ES.estensione LST)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Interventi validati di prevenzione universale a scuola (Life skills education – Peer ed.)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2" name="CustomShape 2"/>
          <p:cNvSpPr/>
          <p:nvPr/>
        </p:nvSpPr>
        <p:spPr>
          <a:xfrm>
            <a:off x="142920" y="907920"/>
            <a:ext cx="8552520" cy="2847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840" rIns="0" bIns="0"/>
          <a:lstStyle/>
          <a:p>
            <a:pPr marL="343080" indent="-340560">
              <a:lnSpc>
                <a:spcPct val="100000"/>
              </a:lnSpc>
              <a:spcBef>
                <a:spcPts val="859"/>
              </a:spcBef>
            </a:pP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OBIETTIVO: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560">
              <a:lnSpc>
                <a:spcPct val="100000"/>
              </a:lnSpc>
              <a:spcBef>
                <a:spcPts val="859"/>
              </a:spcBef>
            </a:pP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Evitare, ridurre, posticipare il comportamento di gioco d’azzardo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3" name="CustomShape 3"/>
          <p:cNvSpPr/>
          <p:nvPr/>
        </p:nvSpPr>
        <p:spPr>
          <a:xfrm>
            <a:off x="8317080" y="1916280"/>
            <a:ext cx="521280" cy="3474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4" name="CustomShape 4"/>
          <p:cNvSpPr/>
          <p:nvPr/>
        </p:nvSpPr>
        <p:spPr>
          <a:xfrm>
            <a:off x="8553600" y="1413000"/>
            <a:ext cx="429120" cy="1294560"/>
          </a:xfrm>
          <a:prstGeom prst="wedgeRectCallout">
            <a:avLst>
              <a:gd name="adj1" fmla="val -43750"/>
              <a:gd name="adj2" fmla="val 70000"/>
            </a:avLst>
          </a:prstGeom>
          <a:noFill/>
          <a:ln w="9360">
            <a:solidFill>
              <a:srgbClr val="0000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80000"/>
              </a:lnSpc>
            </a:pPr>
            <a:r>
              <a:rPr lang="it-IT" sz="1800" b="1" strike="noStrike" spc="-1">
                <a:solidFill>
                  <a:srgbClr val="3333CC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SCUOLA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st="459" end="45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91">
                                            <p:txEl>
                                              <p:pRg st="459" end="45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91">
                                            <p:txEl>
                                              <p:pRg st="459" end="45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st="459" end="45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91">
                                            <p:txEl>
                                              <p:pRg st="459" end="45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91">
                                            <p:txEl>
                                              <p:pRg st="459" end="45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>
                                            <p:txEl>
                                              <p:pRg st="459" end="45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291">
                                            <p:txEl>
                                              <p:pRg st="459" end="45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291">
                                            <p:txEl>
                                              <p:pRg st="459" end="45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CustomShape 1"/>
          <p:cNvSpPr/>
          <p:nvPr/>
        </p:nvSpPr>
        <p:spPr>
          <a:xfrm>
            <a:off x="743040" y="1122480"/>
            <a:ext cx="8416080" cy="2381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6" name="CustomShape 2"/>
          <p:cNvSpPr/>
          <p:nvPr/>
        </p:nvSpPr>
        <p:spPr>
          <a:xfrm>
            <a:off x="495360" y="1604880"/>
            <a:ext cx="8911440" cy="39726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7" name="CustomShape 3"/>
          <p:cNvSpPr/>
          <p:nvPr/>
        </p:nvSpPr>
        <p:spPr>
          <a:xfrm>
            <a:off x="432000" y="5546880"/>
            <a:ext cx="3975840" cy="429120"/>
          </a:xfrm>
          <a:prstGeom prst="rect">
            <a:avLst/>
          </a:prstGeom>
          <a:noFill/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it-IT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  <a:ea typeface="Microsoft YaHei"/>
              </a:rPr>
              <a:t>Sviluppare le abilità di vita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CustomShape 1"/>
          <p:cNvSpPr/>
          <p:nvPr/>
        </p:nvSpPr>
        <p:spPr>
          <a:xfrm>
            <a:off x="216000" y="2023200"/>
            <a:ext cx="9430560" cy="3015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it-IT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Cosa fare?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Integrazione tra le attività a scuola e le attività di territorio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Interventi coerenti sulla comunità con coinvolgimento dei vari attori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Iniziative rivolte ai target più a rischio. (</a:t>
            </a:r>
            <a:r>
              <a:rPr lang="it-IT" sz="18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Per es. anziani: potenziare e valorizzare le azoni già attive sui territori che puntano alla socializzazione,)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Regolamenti </a:t>
            </a:r>
            <a:r>
              <a:rPr lang="it-IT" sz="1800" b="1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e controlli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Interventi di sensibilizzazione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it-IT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RIFERSI A UN MODELLO DI RIFERIMENTO DI TERRITORIO  COERENTE E BASATO SULLE EVIDENZE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9" name="CustomShape 2"/>
          <p:cNvSpPr/>
          <p:nvPr/>
        </p:nvSpPr>
        <p:spPr>
          <a:xfrm>
            <a:off x="8317080" y="1916280"/>
            <a:ext cx="521280" cy="3474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0" name="CustomShape 3"/>
          <p:cNvSpPr/>
          <p:nvPr/>
        </p:nvSpPr>
        <p:spPr>
          <a:xfrm>
            <a:off x="144000" y="745560"/>
            <a:ext cx="8664120" cy="76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340560">
              <a:lnSpc>
                <a:spcPct val="100000"/>
              </a:lnSpc>
              <a:spcBef>
                <a:spcPts val="859"/>
              </a:spcBef>
            </a:pP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OBIETTIVO: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560">
              <a:lnSpc>
                <a:spcPct val="100000"/>
              </a:lnSpc>
              <a:spcBef>
                <a:spcPts val="859"/>
              </a:spcBef>
            </a:pP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Evitare, ridurre, posticipare il comportamento di gioco d’azzardo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st="443" end="4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98">
                                            <p:txEl>
                                              <p:pRg st="443" end="44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98">
                                            <p:txEl>
                                              <p:pRg st="443" end="44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st="443" end="4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98">
                                            <p:txEl>
                                              <p:pRg st="443" end="44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98">
                                            <p:txEl>
                                              <p:pRg st="443" end="44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st="443" end="4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298">
                                            <p:txEl>
                                              <p:pRg st="443" end="44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298">
                                            <p:txEl>
                                              <p:pRg st="443" end="44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st="443" end="4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298">
                                            <p:txEl>
                                              <p:pRg st="443" end="44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298">
                                            <p:txEl>
                                              <p:pRg st="443" end="44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st="443" end="4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298">
                                            <p:txEl>
                                              <p:pRg st="443" end="44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298">
                                            <p:txEl>
                                              <p:pRg st="443" end="44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st="443" end="4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298">
                                            <p:txEl>
                                              <p:pRg st="443" end="44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298">
                                            <p:txEl>
                                              <p:pRg st="443" end="44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CustomShape 1"/>
          <p:cNvSpPr/>
          <p:nvPr/>
        </p:nvSpPr>
        <p:spPr>
          <a:xfrm>
            <a:off x="200160" y="765000"/>
            <a:ext cx="8263440" cy="284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840" rIns="0" bIns="0"/>
          <a:lstStyle/>
          <a:p>
            <a:pPr marL="343080" indent="-340560">
              <a:lnSpc>
                <a:spcPct val="100000"/>
              </a:lnSpc>
              <a:spcBef>
                <a:spcPts val="575"/>
              </a:spcBef>
            </a:pP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OBIETTIVO: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560">
              <a:lnSpc>
                <a:spcPct val="100000"/>
              </a:lnSpc>
              <a:spcBef>
                <a:spcPts val="575"/>
              </a:spcBef>
            </a:pP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ridurre il rischio che i giocatori sviluppino un gioco problematico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2" name="CustomShape 2"/>
          <p:cNvSpPr/>
          <p:nvPr/>
        </p:nvSpPr>
        <p:spPr>
          <a:xfrm>
            <a:off x="144000" y="1914840"/>
            <a:ext cx="9430560" cy="3771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Cosa fare: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interventi di modificazione dei contesti di gioco </a:t>
            </a:r>
            <a:r>
              <a:rPr lang="it-IT" sz="18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(Per es. codice etico, castorini, aree fumatori, …)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collaborazione con associazioni di categoria e gestori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codice etico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Regolamenti, che devono contenere anche azioni a valenza (divieto di oscuramento totale, divieto pubblicità alle vincite,specificazione migliore del divieto ai minorenni, limitazioni wifi pubblico, </a:t>
            </a:r>
            <a:r>
              <a:rPr lang="it-IT" sz="18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zone disco nei parcheggi antistanti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, </a:t>
            </a:r>
            <a:r>
              <a:rPr lang="it-IT" sz="18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divieto bancomat (??), ….)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r>
              <a:rPr lang="it-IT" sz="1800" b="1" u="sng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e CONTROLLI, </a:t>
            </a:r>
            <a:r>
              <a:rPr lang="it-IT" sz="16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(il piano controlli può anche essere concordato e condiviso con associazioni di categoria e preceduto da formazioni ai gestori)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it-IT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RIFERSI A UN MODELLO DI RIFERIMENTO DI TERRITORIO  COERENTE E BASATO SULLE EVIDENZE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CustomShape 1"/>
          <p:cNvSpPr/>
          <p:nvPr/>
        </p:nvSpPr>
        <p:spPr>
          <a:xfrm>
            <a:off x="195480" y="936000"/>
            <a:ext cx="9708840" cy="284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840" rIns="0" bIns="0"/>
          <a:lstStyle/>
          <a:p>
            <a:pPr marL="343080" indent="-340560">
              <a:lnSpc>
                <a:spcPct val="73000"/>
              </a:lnSpc>
              <a:spcBef>
                <a:spcPts val="1426"/>
              </a:spcBef>
            </a:pP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OBIETTIVO: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0560">
              <a:lnSpc>
                <a:spcPct val="73000"/>
              </a:lnSpc>
              <a:spcBef>
                <a:spcPts val="1426"/>
              </a:spcBef>
            </a:pP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Favorire intercettazione precoce, aggancio, accompagnamento ai Servizi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4" name="CustomShape 2"/>
          <p:cNvSpPr/>
          <p:nvPr/>
        </p:nvSpPr>
        <p:spPr>
          <a:xfrm>
            <a:off x="200520" y="2421000"/>
            <a:ext cx="9430560" cy="2664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Cosa fare: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Coinvolgere tutti i possibili punti di intercettazione della comunità territoriale </a:t>
            </a:r>
            <a:r>
              <a:rPr lang="it-IT" sz="1800" b="0" i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(A.S. comuni, gestori locali e sale, sacerdoti, banche, volontari, delegati sindacali, agenti P.L., …. )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Formare tutti possibili moltiplicatori e metterli in rete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Costruire percorsi di accompagnamento privilegiati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16000" indent="-21384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Times New Roman"/>
              <a:buChar char="•"/>
            </a:pPr>
            <a:r>
              <a:rPr lang="it-IT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RIFERSI A UN MODELLO DI RIFERIMENTO DI TERRITORIO  COERENTE E BASATO SULLE EVIDENZE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CustomShape 1"/>
          <p:cNvSpPr/>
          <p:nvPr/>
        </p:nvSpPr>
        <p:spPr>
          <a:xfrm>
            <a:off x="1065240" y="333360"/>
            <a:ext cx="8416440" cy="2382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it-IT" sz="4000" b="1" strike="noStrike" spc="-1">
                <a:solidFill>
                  <a:srgbClr val="3333CC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COSA SI STA GIA’ FACENDO?</a:t>
            </a:r>
            <a:endParaRPr lang="it-IT" sz="4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CustomShape 1"/>
          <p:cNvSpPr/>
          <p:nvPr/>
        </p:nvSpPr>
        <p:spPr>
          <a:xfrm>
            <a:off x="1352520" y="1340640"/>
            <a:ext cx="8149680" cy="4477680"/>
          </a:xfrm>
          <a:prstGeom prst="rect">
            <a:avLst/>
          </a:prstGeom>
          <a:noFill/>
          <a:ln w="9360">
            <a:solidFill>
              <a:srgbClr val="339966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1280" indent="-339120">
              <a:lnSpc>
                <a:spcPct val="100000"/>
              </a:lnSpc>
              <a:buClr>
                <a:srgbClr val="0000A4"/>
              </a:buClr>
              <a:buFont typeface="Wingdings" charset="2"/>
              <a:buChar char=""/>
            </a:pPr>
            <a:r>
              <a:rPr lang="it-IT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Progetti scolastici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39120">
              <a:lnSpc>
                <a:spcPct val="100000"/>
              </a:lnSpc>
              <a:buClr>
                <a:srgbClr val="0000A4"/>
              </a:buClr>
              <a:buFont typeface="Wingdings" charset="2"/>
              <a:buChar char=""/>
            </a:pPr>
            <a:r>
              <a:rPr lang="it-IT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Supporto progetti territoriali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39120">
              <a:lnSpc>
                <a:spcPct val="100000"/>
              </a:lnSpc>
              <a:buClr>
                <a:srgbClr val="0000A4"/>
              </a:buClr>
              <a:buFont typeface="Wingdings" charset="2"/>
              <a:buChar char=""/>
            </a:pPr>
            <a:r>
              <a:rPr lang="it-IT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Indagini anziani (2014 – ’15 e studenti 2016)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39120" algn="just">
              <a:lnSpc>
                <a:spcPct val="100000"/>
              </a:lnSpc>
              <a:buClr>
                <a:srgbClr val="0000A4"/>
              </a:buClr>
              <a:buFont typeface="Wingdings" charset="2"/>
              <a:buChar char=""/>
            </a:pPr>
            <a:r>
              <a:rPr lang="it-IT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Campagne sensibilizzazione 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39120" algn="just">
              <a:lnSpc>
                <a:spcPct val="100000"/>
              </a:lnSpc>
              <a:buClr>
                <a:srgbClr val="0000A4"/>
              </a:buClr>
              <a:buFont typeface="Wingdings" charset="2"/>
              <a:buChar char=""/>
            </a:pPr>
            <a:r>
              <a:rPr lang="it-IT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Formazione moltiplicatori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39120" algn="just">
              <a:lnSpc>
                <a:spcPct val="100000"/>
              </a:lnSpc>
              <a:buClr>
                <a:srgbClr val="0000A4"/>
              </a:buClr>
              <a:buFont typeface="Wingdings" charset="2"/>
              <a:buChar char=""/>
            </a:pPr>
            <a:r>
              <a:rPr lang="it-IT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Collaborazione gestori e codice etico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39120" algn="just">
              <a:lnSpc>
                <a:spcPct val="100000"/>
              </a:lnSpc>
              <a:buClr>
                <a:srgbClr val="0000A4"/>
              </a:buClr>
              <a:buFont typeface="Wingdings" charset="2"/>
              <a:buChar char=""/>
            </a:pPr>
            <a:r>
              <a:rPr lang="it-IT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Collaborazione per stesura regolamenti 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39120" algn="just">
              <a:lnSpc>
                <a:spcPct val="100000"/>
              </a:lnSpc>
              <a:buClr>
                <a:srgbClr val="0000A4"/>
              </a:buClr>
              <a:buFont typeface="Wingdings" charset="2"/>
              <a:buChar char=""/>
            </a:pPr>
            <a:r>
              <a:rPr lang="it-IT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Collaborazione con Istituti di Credito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39120" algn="just">
              <a:lnSpc>
                <a:spcPct val="100000"/>
              </a:lnSpc>
              <a:buClr>
                <a:srgbClr val="0000A4"/>
              </a:buClr>
              <a:buFont typeface="Wingdings" charset="2"/>
              <a:buChar char=""/>
            </a:pPr>
            <a:r>
              <a:rPr lang="it-IT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Mondo del lavoro </a:t>
            </a:r>
            <a:r>
              <a:rPr lang="it-IT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(formazione, WHP, policy,…)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39120" algn="just">
              <a:lnSpc>
                <a:spcPct val="100000"/>
              </a:lnSpc>
              <a:buClr>
                <a:srgbClr val="0000A4"/>
              </a:buClr>
              <a:buFont typeface="Wingdings" charset="2"/>
              <a:buChar char=""/>
            </a:pPr>
            <a:r>
              <a:rPr lang="it-IT" sz="2400" b="1" strike="noStrike" spc="-1">
                <a:solidFill>
                  <a:srgbClr val="009973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DGR 1114 – Governance attività di contrasto </a:t>
            </a:r>
            <a:r>
              <a:rPr lang="it-IT" sz="2400" b="0" strike="noStrike" spc="-1">
                <a:solidFill>
                  <a:srgbClr val="009973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(modello)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39120" algn="just">
              <a:lnSpc>
                <a:spcPct val="100000"/>
              </a:lnSpc>
              <a:buClr>
                <a:srgbClr val="0000A4"/>
              </a:buClr>
              <a:buFont typeface="Wingdings" charset="2"/>
              <a:buChar char=""/>
            </a:pPr>
            <a:r>
              <a:rPr lang="it-IT" sz="2400" b="1" strike="noStrike" spc="-1">
                <a:solidFill>
                  <a:srgbClr val="009973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DGR 2609 – tre progetti Distretttuali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39120" algn="just">
              <a:lnSpc>
                <a:spcPct val="100000"/>
              </a:lnSpc>
              <a:buClr>
                <a:srgbClr val="0000A4"/>
              </a:buClr>
              <a:buFont typeface="Wingdings" charset="2"/>
              <a:buChar char=""/>
            </a:pPr>
            <a:r>
              <a:rPr lang="it-IT" sz="2400" b="1" strike="noStrike" spc="-1">
                <a:solidFill>
                  <a:srgbClr val="009973"/>
                </a:solidFill>
                <a:uFill>
                  <a:solidFill>
                    <a:srgbClr val="FFFFFF"/>
                  </a:solidFill>
                </a:uFill>
                <a:latin typeface="Calibri"/>
                <a:ea typeface="Microsoft YaHei"/>
              </a:rPr>
              <a:t>DGR 2597 – Piano di comunicazione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7" name="CustomShape 2"/>
          <p:cNvSpPr/>
          <p:nvPr/>
        </p:nvSpPr>
        <p:spPr>
          <a:xfrm>
            <a:off x="0" y="5805360"/>
            <a:ext cx="4144320" cy="358200"/>
          </a:xfrm>
          <a:prstGeom prst="rect">
            <a:avLst/>
          </a:prstGeom>
          <a:solidFill>
            <a:srgbClr val="FFFFFF"/>
          </a:solidFill>
          <a:ln w="9360">
            <a:solidFill>
              <a:srgbClr val="008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progetti GAP Ambiti Territoriali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8" name="CustomShape 3"/>
          <p:cNvSpPr/>
          <p:nvPr/>
        </p:nvSpPr>
        <p:spPr>
          <a:xfrm>
            <a:off x="415800" y="3789360"/>
            <a:ext cx="1012320" cy="215280"/>
          </a:xfrm>
          <a:prstGeom prst="rightArrow">
            <a:avLst>
              <a:gd name="adj1" fmla="val 50000"/>
              <a:gd name="adj2" fmla="val 100540"/>
            </a:avLst>
          </a:prstGeom>
          <a:solidFill>
            <a:srgbClr val="008000"/>
          </a:solidFill>
          <a:ln w="936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9" name="CustomShape 4"/>
          <p:cNvSpPr/>
          <p:nvPr/>
        </p:nvSpPr>
        <p:spPr>
          <a:xfrm>
            <a:off x="272880" y="1341360"/>
            <a:ext cx="285120" cy="4460400"/>
          </a:xfrm>
          <a:prstGeom prst="upDownArrow">
            <a:avLst>
              <a:gd name="adj1" fmla="val 50000"/>
              <a:gd name="adj2" fmla="val 72835"/>
            </a:avLst>
          </a:prstGeom>
          <a:solidFill>
            <a:srgbClr val="008000"/>
          </a:solidFill>
          <a:ln w="936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0" name="CustomShape 5"/>
          <p:cNvSpPr/>
          <p:nvPr/>
        </p:nvSpPr>
        <p:spPr>
          <a:xfrm>
            <a:off x="0" y="981000"/>
            <a:ext cx="3309480" cy="429480"/>
          </a:xfrm>
          <a:prstGeom prst="rect">
            <a:avLst/>
          </a:prstGeom>
          <a:solidFill>
            <a:srgbClr val="FFFFFF"/>
          </a:solidFill>
          <a:ln w="9360">
            <a:solidFill>
              <a:srgbClr val="339966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Piano GAP ATS Bergamo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1" name="CustomShape 6"/>
          <p:cNvSpPr/>
          <p:nvPr/>
        </p:nvSpPr>
        <p:spPr>
          <a:xfrm>
            <a:off x="3297240" y="1123920"/>
            <a:ext cx="1294920" cy="142200"/>
          </a:xfrm>
          <a:prstGeom prst="leftRightArrow">
            <a:avLst>
              <a:gd name="adj1" fmla="val 50000"/>
              <a:gd name="adj2" fmla="val 179560"/>
            </a:avLst>
          </a:prstGeom>
          <a:solidFill>
            <a:srgbClr val="00800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2" name="CustomShape 7"/>
          <p:cNvSpPr/>
          <p:nvPr/>
        </p:nvSpPr>
        <p:spPr>
          <a:xfrm>
            <a:off x="428400" y="380520"/>
            <a:ext cx="7798680" cy="381960"/>
          </a:xfrm>
          <a:prstGeom prst="rect">
            <a:avLst/>
          </a:prstGeom>
          <a:noFill/>
          <a:ln w="9360">
            <a:solidFill>
              <a:srgbClr val="008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5840" rIns="0" bIns="0"/>
          <a:lstStyle/>
          <a:p>
            <a:pPr marL="343080" indent="-340920" algn="ctr">
              <a:lnSpc>
                <a:spcPct val="100000"/>
              </a:lnSpc>
              <a:spcBef>
                <a:spcPts val="1426"/>
              </a:spcBef>
            </a:pPr>
            <a:r>
              <a:rPr lang="it-IT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Tavolo provinciale per la prevenzione del GAP </a:t>
            </a: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(nov. 2013)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3" name="CustomShape 8"/>
          <p:cNvSpPr/>
          <p:nvPr/>
        </p:nvSpPr>
        <p:spPr>
          <a:xfrm>
            <a:off x="4472280" y="908640"/>
            <a:ext cx="4492080" cy="362160"/>
          </a:xfrm>
          <a:prstGeom prst="rect">
            <a:avLst/>
          </a:prstGeom>
          <a:noFill/>
          <a:ln w="9360">
            <a:solidFill>
              <a:srgbClr val="339966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93000"/>
              </a:lnSpc>
            </a:pPr>
            <a:r>
              <a:rPr lang="it-IT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DGR 585 – Piano Locale GAP 2019 – ’20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4" name="CustomShape 9"/>
          <p:cNvSpPr/>
          <p:nvPr/>
        </p:nvSpPr>
        <p:spPr>
          <a:xfrm rot="16200000">
            <a:off x="3771000" y="874800"/>
            <a:ext cx="429840" cy="213840"/>
          </a:xfrm>
          <a:prstGeom prst="rightArrow">
            <a:avLst>
              <a:gd name="adj1" fmla="val 50000"/>
              <a:gd name="adj2" fmla="val 57469"/>
            </a:avLst>
          </a:prstGeom>
          <a:solidFill>
            <a:srgbClr val="008000"/>
          </a:solidFill>
          <a:ln w="936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5" name="CustomShape 10"/>
          <p:cNvSpPr/>
          <p:nvPr/>
        </p:nvSpPr>
        <p:spPr>
          <a:xfrm rot="5400000">
            <a:off x="7925760" y="1339920"/>
            <a:ext cx="358200" cy="215280"/>
          </a:xfrm>
          <a:prstGeom prst="rightArrow">
            <a:avLst>
              <a:gd name="adj1" fmla="val 50000"/>
              <a:gd name="adj2" fmla="val 35716"/>
            </a:avLst>
          </a:prstGeom>
          <a:solidFill>
            <a:srgbClr val="008000"/>
          </a:solidFill>
          <a:ln w="9360">
            <a:solidFill>
              <a:schemeClr val="bg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6" name="CustomShape 11"/>
          <p:cNvSpPr/>
          <p:nvPr/>
        </p:nvSpPr>
        <p:spPr>
          <a:xfrm>
            <a:off x="-124200" y="6165720"/>
            <a:ext cx="6959520" cy="392760"/>
          </a:xfrm>
          <a:prstGeom prst="rect">
            <a:avLst/>
          </a:prstGeom>
          <a:noFill/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93000"/>
              </a:lnSpc>
            </a:pPr>
            <a:r>
              <a:rPr lang="it-IT" sz="20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DGR 2609 - Governance attività di contrasto </a:t>
            </a:r>
            <a:r>
              <a:rPr lang="it-IT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(provinciale)</a:t>
            </a:r>
            <a:endParaRPr lang="it-IT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" dur="5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" dur="5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1" dur="5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" dur="5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Picture 2"/>
          <p:cNvPicPr/>
          <p:nvPr/>
        </p:nvPicPr>
        <p:blipFill>
          <a:blip r:embed="rId2" cstate="print"/>
          <a:stretch/>
        </p:blipFill>
        <p:spPr>
          <a:xfrm>
            <a:off x="200160" y="620640"/>
            <a:ext cx="9431280" cy="58906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8" name="Table 1"/>
          <p:cNvGraphicFramePr/>
          <p:nvPr/>
        </p:nvGraphicFramePr>
        <p:xfrm>
          <a:off x="272520" y="836640"/>
          <a:ext cx="6318000" cy="1760760"/>
        </p:xfrm>
        <a:graphic>
          <a:graphicData uri="http://schemas.openxmlformats.org/drawingml/2006/table">
            <a:tbl>
              <a:tblPr/>
              <a:tblGrid>
                <a:gridCol w="1666440"/>
                <a:gridCol w="932760"/>
                <a:gridCol w="1110960"/>
                <a:gridCol w="1302840"/>
                <a:gridCol w="1305360"/>
              </a:tblGrid>
              <a:tr h="35712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21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LST</a:t>
                      </a:r>
                      <a:endParaRPr lang="it-IT" sz="21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21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UNLP</a:t>
                      </a:r>
                      <a:endParaRPr lang="it-IT" sz="21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21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G.S.</a:t>
                      </a:r>
                      <a:endParaRPr lang="it-IT" sz="21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21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Totale</a:t>
                      </a:r>
                      <a:endParaRPr lang="it-IT" sz="21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</a:tr>
              <a:tr h="280800">
                <a:tc>
                  <a:txBody>
                    <a:bodyPr/>
                    <a:lstStyle/>
                    <a:p>
                      <a:pPr marL="343080" indent="-340920" algn="just">
                        <a:lnSpc>
                          <a:spcPct val="93000"/>
                        </a:lnSpc>
                      </a:pPr>
                      <a:r>
                        <a:rPr lang="it-IT" sz="15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Istituti  scolastici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15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44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15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11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15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11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15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66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</a:tr>
              <a:tr h="280800">
                <a:tc>
                  <a:txBody>
                    <a:bodyPr/>
                    <a:lstStyle/>
                    <a:p>
                      <a:pPr marL="343080" indent="-340920" algn="just">
                        <a:lnSpc>
                          <a:spcPct val="93000"/>
                        </a:lnSpc>
                      </a:pPr>
                      <a:r>
                        <a:rPr lang="it-IT" sz="15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Plessi/indirizzi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15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68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15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15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15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11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15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94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</a:tr>
              <a:tr h="280800">
                <a:tc>
                  <a:txBody>
                    <a:bodyPr/>
                    <a:lstStyle/>
                    <a:p>
                      <a:pPr marL="343080" indent="-340920" algn="just">
                        <a:lnSpc>
                          <a:spcPct val="93000"/>
                        </a:lnSpc>
                      </a:pPr>
                      <a:r>
                        <a:rPr lang="it-IT" sz="15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Classi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15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353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15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39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15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117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15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509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</a:tr>
              <a:tr h="280800">
                <a:tc>
                  <a:txBody>
                    <a:bodyPr/>
                    <a:lstStyle/>
                    <a:p>
                      <a:pPr marL="343080" indent="-340920" algn="just">
                        <a:lnSpc>
                          <a:spcPct val="93000"/>
                        </a:lnSpc>
                      </a:pPr>
                      <a:r>
                        <a:rPr lang="it-IT" sz="15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Docenti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15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286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15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87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15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73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15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446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</a:tr>
              <a:tr h="280800">
                <a:tc>
                  <a:txBody>
                    <a:bodyPr/>
                    <a:lstStyle/>
                    <a:p>
                      <a:pPr marL="343080" indent="-340920" algn="just">
                        <a:lnSpc>
                          <a:spcPct val="93000"/>
                        </a:lnSpc>
                      </a:pPr>
                      <a:r>
                        <a:rPr lang="it-IT" sz="15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Studenti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15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ca. 8850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15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ca. 1072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15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ca. 2935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3080" indent="-340920" algn="ctr">
                        <a:lnSpc>
                          <a:spcPct val="93000"/>
                        </a:lnSpc>
                      </a:pPr>
                      <a:r>
                        <a:rPr lang="it-IT" sz="15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ca. 12.500</a:t>
                      </a:r>
                      <a:endParaRPr lang="it-IT" sz="15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A"/>
                      </a:solidFill>
                    </a:lnL>
                    <a:lnR w="12240">
                      <a:solidFill>
                        <a:srgbClr val="00000A"/>
                      </a:solidFill>
                    </a:lnR>
                    <a:lnT w="12240">
                      <a:solidFill>
                        <a:srgbClr val="00000A"/>
                      </a:solidFill>
                    </a:lnT>
                    <a:lnB w="12240">
                      <a:solidFill>
                        <a:srgbClr val="00000A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19" name="CustomShape 2"/>
          <p:cNvSpPr/>
          <p:nvPr/>
        </p:nvSpPr>
        <p:spPr>
          <a:xfrm>
            <a:off x="243000" y="479520"/>
            <a:ext cx="4379400" cy="3308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/>
          <a:lstStyle/>
          <a:p>
            <a:pPr algn="ctr">
              <a:lnSpc>
                <a:spcPct val="93000"/>
              </a:lnSpc>
            </a:pPr>
            <a:r>
              <a:rPr lang="it-IT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Sintesi attività contesti  scolastici 2018– ‘19</a:t>
            </a:r>
            <a:endParaRPr lang="it-IT" sz="16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20" name="Picture 353"/>
          <p:cNvPicPr/>
          <p:nvPr/>
        </p:nvPicPr>
        <p:blipFill>
          <a:blip r:embed="rId2" cstate="print"/>
          <a:stretch/>
        </p:blipFill>
        <p:spPr>
          <a:xfrm>
            <a:off x="3314880" y="3501000"/>
            <a:ext cx="6332040" cy="1066320"/>
          </a:xfrm>
          <a:prstGeom prst="rect">
            <a:avLst/>
          </a:prstGeom>
          <a:ln w="9360">
            <a:noFill/>
          </a:ln>
        </p:spPr>
      </p:pic>
      <p:pic>
        <p:nvPicPr>
          <p:cNvPr id="321" name="Picture 354"/>
          <p:cNvPicPr/>
          <p:nvPr/>
        </p:nvPicPr>
        <p:blipFill>
          <a:blip r:embed="rId3" cstate="print"/>
          <a:stretch/>
        </p:blipFill>
        <p:spPr>
          <a:xfrm>
            <a:off x="5186880" y="4869000"/>
            <a:ext cx="6339960" cy="1520280"/>
          </a:xfrm>
          <a:prstGeom prst="rect">
            <a:avLst/>
          </a:prstGeom>
          <a:ln w="9360">
            <a:noFill/>
          </a:ln>
        </p:spPr>
      </p:pic>
      <p:sp>
        <p:nvSpPr>
          <p:cNvPr id="322" name="CustomShape 3"/>
          <p:cNvSpPr/>
          <p:nvPr/>
        </p:nvSpPr>
        <p:spPr>
          <a:xfrm>
            <a:off x="4376880" y="5013360"/>
            <a:ext cx="2158560" cy="603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700"/>
              </a:spcBef>
            </a:pPr>
            <a:r>
              <a:rPr lang="it-IT" sz="1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Attività di </a:t>
            </a:r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700"/>
              </a:spcBef>
            </a:pPr>
            <a:r>
              <a:rPr lang="it-IT" sz="1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supporto ai territori</a:t>
            </a:r>
            <a:endParaRPr lang="it-IT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3" name="CustomShape 4"/>
          <p:cNvSpPr/>
          <p:nvPr/>
        </p:nvSpPr>
        <p:spPr>
          <a:xfrm>
            <a:off x="200160" y="5521320"/>
            <a:ext cx="3393360" cy="640440"/>
          </a:xfrm>
          <a:prstGeom prst="rect">
            <a:avLst/>
          </a:prstGeom>
          <a:noFill/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  <a:spcBef>
                <a:spcPts val="241"/>
              </a:spcBef>
            </a:pPr>
            <a:r>
              <a:rPr lang="it-IT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codice etico 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241"/>
              </a:spcBef>
            </a:pPr>
            <a:r>
              <a:rPr lang="it-IT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adesioni di ca. 600 locali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CustomShape 1"/>
          <p:cNvSpPr/>
          <p:nvPr/>
        </p:nvSpPr>
        <p:spPr>
          <a:xfrm>
            <a:off x="57240" y="404640"/>
            <a:ext cx="5469840" cy="4536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1199"/>
              </a:spcBef>
            </a:pPr>
            <a:r>
              <a:rPr lang="it-IT" sz="2400" b="1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Il tutto è più della somma delle parti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5" name="CustomShape 2"/>
          <p:cNvSpPr/>
          <p:nvPr/>
        </p:nvSpPr>
        <p:spPr>
          <a:xfrm>
            <a:off x="0" y="1197000"/>
            <a:ext cx="4158720" cy="4536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1199"/>
              </a:spcBef>
            </a:pPr>
            <a:r>
              <a:rPr lang="it-IT" sz="2400" b="1" strike="noStrike" spc="-1">
                <a:solidFill>
                  <a:srgbClr val="000066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Restiamo in rete</a:t>
            </a:r>
            <a:endParaRPr lang="it-IT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CustomShape 1"/>
          <p:cNvSpPr/>
          <p:nvPr/>
        </p:nvSpPr>
        <p:spPr>
          <a:xfrm>
            <a:off x="0" y="2801880"/>
            <a:ext cx="9903960" cy="1063080"/>
          </a:xfrm>
          <a:prstGeom prst="rect">
            <a:avLst/>
          </a:prstGeom>
          <a:solidFill>
            <a:srgbClr val="FCD5B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it-IT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Microsoft YaHei"/>
              </a:rPr>
              <a:t>GRAZIE </a:t>
            </a:r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Microsoft YaHei"/>
              </a:rPr>
              <a:t>PER L’ATTENZIONE</a:t>
            </a:r>
            <a:endParaRPr lang="it-IT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7" name="CustomShape 2"/>
          <p:cNvSpPr/>
          <p:nvPr/>
        </p:nvSpPr>
        <p:spPr>
          <a:xfrm>
            <a:off x="7850160" y="254160"/>
            <a:ext cx="1709280" cy="1072440"/>
          </a:xfrm>
          <a:prstGeom prst="rect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28" name="Picture 5"/>
          <p:cNvPicPr/>
          <p:nvPr/>
        </p:nvPicPr>
        <p:blipFill>
          <a:blip r:embed="rId3" cstate="print"/>
          <a:stretch/>
        </p:blipFill>
        <p:spPr>
          <a:xfrm>
            <a:off x="7929720" y="363600"/>
            <a:ext cx="1537560" cy="885240"/>
          </a:xfrm>
          <a:prstGeom prst="rect">
            <a:avLst/>
          </a:prstGeom>
          <a:ln w="9360">
            <a:noFill/>
          </a:ln>
        </p:spPr>
      </p:pic>
      <p:sp>
        <p:nvSpPr>
          <p:cNvPr id="329" name="CustomShape 3"/>
          <p:cNvSpPr/>
          <p:nvPr/>
        </p:nvSpPr>
        <p:spPr>
          <a:xfrm>
            <a:off x="5745240" y="5229360"/>
            <a:ext cx="4014360" cy="10641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Resp. UOS Prevenzione Dipendenze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luca.biffi@ats-bg.it 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Tel. 035 2270591 -  334 6796144 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0" name="CustomShape 4"/>
          <p:cNvSpPr/>
          <p:nvPr/>
        </p:nvSpPr>
        <p:spPr>
          <a:xfrm>
            <a:off x="116640" y="3933000"/>
            <a:ext cx="4014360" cy="7135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tania.modesti@ats-bg.it 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it-IT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Tel. 035 2270534</a:t>
            </a:r>
            <a:endParaRPr lang="it-IT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1598</TotalTime>
  <Words>2376</Words>
  <Application>Microsoft Office PowerPoint</Application>
  <PresentationFormat>A4 (21x29,7 cm)</PresentationFormat>
  <Paragraphs>424</Paragraphs>
  <Slides>52</Slides>
  <Notes>17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Titoli diapositive</vt:lpstr>
      </vt:variant>
      <vt:variant>
        <vt:i4>52</vt:i4>
      </vt:variant>
    </vt:vector>
  </HeadingPairs>
  <TitlesOfParts>
    <vt:vector size="55" baseType="lpstr">
      <vt:lpstr>Office Theme</vt:lpstr>
      <vt:lpstr>Office Theme</vt:lpstr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ATS_BG Bergamo</dc:creator>
  <cp:lastModifiedBy>tmodesti</cp:lastModifiedBy>
  <cp:revision>116</cp:revision>
  <cp:lastPrinted>2019-09-02T08:11:59Z</cp:lastPrinted>
  <dcterms:created xsi:type="dcterms:W3CDTF">2019-04-04T01:34:24Z</dcterms:created>
  <dcterms:modified xsi:type="dcterms:W3CDTF">2020-11-13T10:58:01Z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17</vt:i4>
  </property>
  <property fmtid="{D5CDD505-2E9C-101B-9397-08002B2CF9AE}" pid="8" name="PresentationFormat">
    <vt:lpwstr>A4 (21x29,7 cm)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55</vt:i4>
  </property>
</Properties>
</file>