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4"/>
  </p:sldMasterIdLst>
  <p:sldIdLst>
    <p:sldId id="256" r:id="rId5"/>
    <p:sldId id="257" r:id="rId6"/>
    <p:sldId id="279" r:id="rId7"/>
    <p:sldId id="278" r:id="rId8"/>
    <p:sldId id="259" r:id="rId9"/>
    <p:sldId id="280" r:id="rId10"/>
    <p:sldId id="261" r:id="rId11"/>
    <p:sldId id="282" r:id="rId12"/>
    <p:sldId id="275" r:id="rId13"/>
    <p:sldId id="263" r:id="rId14"/>
    <p:sldId id="274" r:id="rId15"/>
    <p:sldId id="264" r:id="rId16"/>
    <p:sldId id="284" r:id="rId17"/>
    <p:sldId id="273" r:id="rId18"/>
    <p:sldId id="267" r:id="rId19"/>
    <p:sldId id="268" r:id="rId20"/>
    <p:sldId id="271" r:id="rId21"/>
    <p:sldId id="269" r:id="rId22"/>
    <p:sldId id="270" r:id="rId23"/>
    <p:sldId id="272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66"/>
    <a:srgbClr val="FFFF99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92B1A0-1243-4791-9B20-913D5EFD5302}" v="1" dt="2024-12-19T07:11:58.849"/>
    <p1510:client id="{06B044BA-D2D2-4A1B-9A70-16837EC86809}" v="3" dt="2024-12-19T08:31:02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ippo Ferrari - Azienda Isola" userId="480f5ecc-0ab5-4924-a888-44791a63056a" providerId="ADAL" clId="{06B044BA-D2D2-4A1B-9A70-16837EC86809}"/>
    <pc:docChg chg="undo custSel addSld delSld modSld">
      <pc:chgData name="Filippo Ferrari - Azienda Isola" userId="480f5ecc-0ab5-4924-a888-44791a63056a" providerId="ADAL" clId="{06B044BA-D2D2-4A1B-9A70-16837EC86809}" dt="2024-12-19T08:32:39.231" v="31" actId="20577"/>
      <pc:docMkLst>
        <pc:docMk/>
      </pc:docMkLst>
      <pc:sldChg chg="addSp delSp modSp mod">
        <pc:chgData name="Filippo Ferrari - Azienda Isola" userId="480f5ecc-0ab5-4924-a888-44791a63056a" providerId="ADAL" clId="{06B044BA-D2D2-4A1B-9A70-16837EC86809}" dt="2024-12-19T08:31:08.922" v="24" actId="14100"/>
        <pc:sldMkLst>
          <pc:docMk/>
          <pc:sldMk cId="81681384" sldId="264"/>
        </pc:sldMkLst>
        <pc:spChg chg="add mod">
          <ac:chgData name="Filippo Ferrari - Azienda Isola" userId="480f5ecc-0ab5-4924-a888-44791a63056a" providerId="ADAL" clId="{06B044BA-D2D2-4A1B-9A70-16837EC86809}" dt="2024-12-19T08:30:19.552" v="15" actId="1076"/>
          <ac:spMkLst>
            <pc:docMk/>
            <pc:sldMk cId="81681384" sldId="264"/>
            <ac:spMk id="3" creationId="{02ED4384-3C88-C2B9-7F50-32C4A0C5A1BF}"/>
          </ac:spMkLst>
        </pc:spChg>
        <pc:spChg chg="del mod">
          <ac:chgData name="Filippo Ferrari - Azienda Isola" userId="480f5ecc-0ab5-4924-a888-44791a63056a" providerId="ADAL" clId="{06B044BA-D2D2-4A1B-9A70-16837EC86809}" dt="2024-12-19T08:30:15.418" v="14" actId="478"/>
          <ac:spMkLst>
            <pc:docMk/>
            <pc:sldMk cId="81681384" sldId="264"/>
            <ac:spMk id="4" creationId="{160FB845-25C0-65B1-6EF1-A2B0639CF7D4}"/>
          </ac:spMkLst>
        </pc:spChg>
        <pc:spChg chg="add mod">
          <ac:chgData name="Filippo Ferrari - Azienda Isola" userId="480f5ecc-0ab5-4924-a888-44791a63056a" providerId="ADAL" clId="{06B044BA-D2D2-4A1B-9A70-16837EC86809}" dt="2024-12-19T08:30:45.841" v="20" actId="14100"/>
          <ac:spMkLst>
            <pc:docMk/>
            <pc:sldMk cId="81681384" sldId="264"/>
            <ac:spMk id="7" creationId="{222CE6A5-36BA-7350-9430-1420D6CD87C3}"/>
          </ac:spMkLst>
        </pc:spChg>
        <pc:spChg chg="del mod">
          <ac:chgData name="Filippo Ferrari - Azienda Isola" userId="480f5ecc-0ab5-4924-a888-44791a63056a" providerId="ADAL" clId="{06B044BA-D2D2-4A1B-9A70-16837EC86809}" dt="2024-12-19T08:30:59.082" v="22" actId="478"/>
          <ac:spMkLst>
            <pc:docMk/>
            <pc:sldMk cId="81681384" sldId="264"/>
            <ac:spMk id="9" creationId="{3A93166D-CC4A-3B4E-D89C-52EFDEF9C023}"/>
          </ac:spMkLst>
        </pc:spChg>
        <pc:spChg chg="add mod">
          <ac:chgData name="Filippo Ferrari - Azienda Isola" userId="480f5ecc-0ab5-4924-a888-44791a63056a" providerId="ADAL" clId="{06B044BA-D2D2-4A1B-9A70-16837EC86809}" dt="2024-12-19T08:31:08.922" v="24" actId="14100"/>
          <ac:spMkLst>
            <pc:docMk/>
            <pc:sldMk cId="81681384" sldId="264"/>
            <ac:spMk id="10" creationId="{7F09B884-B20F-2C30-96E7-DF4159362809}"/>
          </ac:spMkLst>
        </pc:spChg>
      </pc:sldChg>
      <pc:sldChg chg="modSp mod">
        <pc:chgData name="Filippo Ferrari - Azienda Isola" userId="480f5ecc-0ab5-4924-a888-44791a63056a" providerId="ADAL" clId="{06B044BA-D2D2-4A1B-9A70-16837EC86809}" dt="2024-12-19T08:32:22.469" v="27" actId="1076"/>
        <pc:sldMkLst>
          <pc:docMk/>
          <pc:sldMk cId="3426736603" sldId="269"/>
        </pc:sldMkLst>
        <pc:grpChg chg="mod">
          <ac:chgData name="Filippo Ferrari - Azienda Isola" userId="480f5ecc-0ab5-4924-a888-44791a63056a" providerId="ADAL" clId="{06B044BA-D2D2-4A1B-9A70-16837EC86809}" dt="2024-12-19T08:32:22.469" v="27" actId="1076"/>
          <ac:grpSpMkLst>
            <pc:docMk/>
            <pc:sldMk cId="3426736603" sldId="269"/>
            <ac:grpSpMk id="2" creationId="{25FDA81B-8BAF-0D07-2375-71618D5B5CB9}"/>
          </ac:grpSpMkLst>
        </pc:grpChg>
      </pc:sldChg>
      <pc:sldChg chg="modSp mod">
        <pc:chgData name="Filippo Ferrari - Azienda Isola" userId="480f5ecc-0ab5-4924-a888-44791a63056a" providerId="ADAL" clId="{06B044BA-D2D2-4A1B-9A70-16837EC86809}" dt="2024-12-19T08:32:39.231" v="31" actId="20577"/>
        <pc:sldMkLst>
          <pc:docMk/>
          <pc:sldMk cId="2305087841" sldId="272"/>
        </pc:sldMkLst>
        <pc:spChg chg="mod">
          <ac:chgData name="Filippo Ferrari - Azienda Isola" userId="480f5ecc-0ab5-4924-a888-44791a63056a" providerId="ADAL" clId="{06B044BA-D2D2-4A1B-9A70-16837EC86809}" dt="2024-12-19T08:32:39.231" v="31" actId="20577"/>
          <ac:spMkLst>
            <pc:docMk/>
            <pc:sldMk cId="2305087841" sldId="272"/>
            <ac:spMk id="6" creationId="{C01935B2-0FB2-8AF1-F221-3E40CE207D37}"/>
          </ac:spMkLst>
        </pc:spChg>
      </pc:sldChg>
      <pc:sldChg chg="addSp modSp del mod">
        <pc:chgData name="Filippo Ferrari - Azienda Isola" userId="480f5ecc-0ab5-4924-a888-44791a63056a" providerId="ADAL" clId="{06B044BA-D2D2-4A1B-9A70-16837EC86809}" dt="2024-12-19T08:31:35.749" v="25" actId="2696"/>
        <pc:sldMkLst>
          <pc:docMk/>
          <pc:sldMk cId="4194455357" sldId="283"/>
        </pc:sldMkLst>
        <pc:spChg chg="add mod">
          <ac:chgData name="Filippo Ferrari - Azienda Isola" userId="480f5ecc-0ab5-4924-a888-44791a63056a" providerId="ADAL" clId="{06B044BA-D2D2-4A1B-9A70-16837EC86809}" dt="2024-12-19T08:27:54.161" v="5" actId="14100"/>
          <ac:spMkLst>
            <pc:docMk/>
            <pc:sldMk cId="4194455357" sldId="283"/>
            <ac:spMk id="4" creationId="{2798E9F7-5D63-101E-7F94-584EA354D94E}"/>
          </ac:spMkLst>
        </pc:spChg>
        <pc:spChg chg="mod">
          <ac:chgData name="Filippo Ferrari - Azienda Isola" userId="480f5ecc-0ab5-4924-a888-44791a63056a" providerId="ADAL" clId="{06B044BA-D2D2-4A1B-9A70-16837EC86809}" dt="2024-12-19T08:27:59.516" v="7" actId="20577"/>
          <ac:spMkLst>
            <pc:docMk/>
            <pc:sldMk cId="4194455357" sldId="283"/>
            <ac:spMk id="11" creationId="{6BEBDAB3-0AAD-00EA-FCC0-2DAA0F6AAC2E}"/>
          </ac:spMkLst>
        </pc:spChg>
      </pc:sldChg>
      <pc:sldChg chg="add">
        <pc:chgData name="Filippo Ferrari - Azienda Isola" userId="480f5ecc-0ab5-4924-a888-44791a63056a" providerId="ADAL" clId="{06B044BA-D2D2-4A1B-9A70-16837EC86809}" dt="2024-12-19T08:29:42.428" v="11" actId="2890"/>
        <pc:sldMkLst>
          <pc:docMk/>
          <pc:sldMk cId="227494429" sldId="284"/>
        </pc:sldMkLst>
      </pc:sldChg>
      <pc:sldChg chg="new del">
        <pc:chgData name="Filippo Ferrari - Azienda Isola" userId="480f5ecc-0ab5-4924-a888-44791a63056a" providerId="ADAL" clId="{06B044BA-D2D2-4A1B-9A70-16837EC86809}" dt="2024-12-19T08:27:19.661" v="1" actId="680"/>
        <pc:sldMkLst>
          <pc:docMk/>
          <pc:sldMk cId="4087635230" sldId="284"/>
        </pc:sldMkLst>
      </pc:sldChg>
    </pc:docChg>
  </pc:docChgLst>
  <pc:docChgLst>
    <pc:chgData name="Filippo Ferrari - Azienda Isola" userId="480f5ecc-0ab5-4924-a888-44791a63056a" providerId="ADAL" clId="{481F4AFB-14DB-4435-BF4A-CAB174C5A874}"/>
    <pc:docChg chg="modSld">
      <pc:chgData name="Filippo Ferrari - Azienda Isola" userId="480f5ecc-0ab5-4924-a888-44791a63056a" providerId="ADAL" clId="{481F4AFB-14DB-4435-BF4A-CAB174C5A874}" dt="2024-12-16T15:45:36.113" v="24" actId="1076"/>
      <pc:docMkLst>
        <pc:docMk/>
      </pc:docMkLst>
      <pc:sldChg chg="modSp mod">
        <pc:chgData name="Filippo Ferrari - Azienda Isola" userId="480f5ecc-0ab5-4924-a888-44791a63056a" providerId="ADAL" clId="{481F4AFB-14DB-4435-BF4A-CAB174C5A874}" dt="2024-12-16T15:40:39.792" v="22" actId="20577"/>
        <pc:sldMkLst>
          <pc:docMk/>
          <pc:sldMk cId="81681384" sldId="264"/>
        </pc:sldMkLst>
        <pc:spChg chg="mod">
          <ac:chgData name="Filippo Ferrari - Azienda Isola" userId="480f5ecc-0ab5-4924-a888-44791a63056a" providerId="ADAL" clId="{481F4AFB-14DB-4435-BF4A-CAB174C5A874}" dt="2024-12-16T15:39:48.297" v="19" actId="20577"/>
          <ac:spMkLst>
            <pc:docMk/>
            <pc:sldMk cId="81681384" sldId="264"/>
            <ac:spMk id="6" creationId="{D4E20911-1619-F98B-DE3B-6514B5746588}"/>
          </ac:spMkLst>
        </pc:spChg>
        <pc:spChg chg="mod">
          <ac:chgData name="Filippo Ferrari - Azienda Isola" userId="480f5ecc-0ab5-4924-a888-44791a63056a" providerId="ADAL" clId="{481F4AFB-14DB-4435-BF4A-CAB174C5A874}" dt="2024-12-16T15:40:39.792" v="22" actId="20577"/>
          <ac:spMkLst>
            <pc:docMk/>
            <pc:sldMk cId="81681384" sldId="264"/>
            <ac:spMk id="9" creationId="{3A93166D-CC4A-3B4E-D89C-52EFDEF9C023}"/>
          </ac:spMkLst>
        </pc:spChg>
      </pc:sldChg>
      <pc:sldChg chg="modSp mod">
        <pc:chgData name="Filippo Ferrari - Azienda Isola" userId="480f5ecc-0ab5-4924-a888-44791a63056a" providerId="ADAL" clId="{481F4AFB-14DB-4435-BF4A-CAB174C5A874}" dt="2024-12-16T15:45:36.113" v="24" actId="1076"/>
        <pc:sldMkLst>
          <pc:docMk/>
          <pc:sldMk cId="775866345" sldId="267"/>
        </pc:sldMkLst>
        <pc:spChg chg="mod">
          <ac:chgData name="Filippo Ferrari - Azienda Isola" userId="480f5ecc-0ab5-4924-a888-44791a63056a" providerId="ADAL" clId="{481F4AFB-14DB-4435-BF4A-CAB174C5A874}" dt="2024-12-16T15:45:36.113" v="24" actId="1076"/>
          <ac:spMkLst>
            <pc:docMk/>
            <pc:sldMk cId="775866345" sldId="267"/>
            <ac:spMk id="4" creationId="{F3172F91-2356-8531-C050-49B8395716C3}"/>
          </ac:spMkLst>
        </pc:spChg>
      </pc:sldChg>
      <pc:sldChg chg="modSp mod">
        <pc:chgData name="Filippo Ferrari - Azienda Isola" userId="480f5ecc-0ab5-4924-a888-44791a63056a" providerId="ADAL" clId="{481F4AFB-14DB-4435-BF4A-CAB174C5A874}" dt="2024-12-16T15:32:22.670" v="15" actId="5793"/>
        <pc:sldMkLst>
          <pc:docMk/>
          <pc:sldMk cId="1507062789" sldId="275"/>
        </pc:sldMkLst>
        <pc:spChg chg="mod">
          <ac:chgData name="Filippo Ferrari - Azienda Isola" userId="480f5ecc-0ab5-4924-a888-44791a63056a" providerId="ADAL" clId="{481F4AFB-14DB-4435-BF4A-CAB174C5A874}" dt="2024-12-16T15:32:22.670" v="15" actId="5793"/>
          <ac:spMkLst>
            <pc:docMk/>
            <pc:sldMk cId="1507062789" sldId="275"/>
            <ac:spMk id="4" creationId="{0B00B23A-08EA-1BC7-EAE5-4AFE6B1514C4}"/>
          </ac:spMkLst>
        </pc:spChg>
      </pc:sldChg>
      <pc:sldChg chg="modSp mod">
        <pc:chgData name="Filippo Ferrari - Azienda Isola" userId="480f5ecc-0ab5-4924-a888-44791a63056a" providerId="ADAL" clId="{481F4AFB-14DB-4435-BF4A-CAB174C5A874}" dt="2024-12-16T15:24:50.492" v="6" actId="20577"/>
        <pc:sldMkLst>
          <pc:docMk/>
          <pc:sldMk cId="1350822407" sldId="278"/>
        </pc:sldMkLst>
        <pc:spChg chg="mod">
          <ac:chgData name="Filippo Ferrari - Azienda Isola" userId="480f5ecc-0ab5-4924-a888-44791a63056a" providerId="ADAL" clId="{481F4AFB-14DB-4435-BF4A-CAB174C5A874}" dt="2024-12-16T15:24:50.492" v="6" actId="20577"/>
          <ac:spMkLst>
            <pc:docMk/>
            <pc:sldMk cId="1350822407" sldId="278"/>
            <ac:spMk id="3" creationId="{0B1BFC9F-1D42-9D3A-7790-7C1E5923AD2E}"/>
          </ac:spMkLst>
        </pc:spChg>
      </pc:sldChg>
      <pc:sldChg chg="modSp mod">
        <pc:chgData name="Filippo Ferrari - Azienda Isola" userId="480f5ecc-0ab5-4924-a888-44791a63056a" providerId="ADAL" clId="{481F4AFB-14DB-4435-BF4A-CAB174C5A874}" dt="2024-12-16T15:31:54.459" v="12" actId="5793"/>
        <pc:sldMkLst>
          <pc:docMk/>
          <pc:sldMk cId="1784312479" sldId="282"/>
        </pc:sldMkLst>
        <pc:spChg chg="mod">
          <ac:chgData name="Filippo Ferrari - Azienda Isola" userId="480f5ecc-0ab5-4924-a888-44791a63056a" providerId="ADAL" clId="{481F4AFB-14DB-4435-BF4A-CAB174C5A874}" dt="2024-12-16T15:30:42.842" v="9" actId="20577"/>
          <ac:spMkLst>
            <pc:docMk/>
            <pc:sldMk cId="1784312479" sldId="282"/>
            <ac:spMk id="4" creationId="{945C5564-CC13-9857-E6D4-C556A1077DC5}"/>
          </ac:spMkLst>
        </pc:spChg>
        <pc:spChg chg="mod">
          <ac:chgData name="Filippo Ferrari - Azienda Isola" userId="480f5ecc-0ab5-4924-a888-44791a63056a" providerId="ADAL" clId="{481F4AFB-14DB-4435-BF4A-CAB174C5A874}" dt="2024-12-16T15:31:54.459" v="12" actId="5793"/>
          <ac:spMkLst>
            <pc:docMk/>
            <pc:sldMk cId="1784312479" sldId="282"/>
            <ac:spMk id="7" creationId="{86BD8FBB-CD3C-D17E-0062-71BA5EFB388A}"/>
          </ac:spMkLst>
        </pc:spChg>
      </pc:sldChg>
    </pc:docChg>
  </pc:docChgLst>
  <pc:docChgLst>
    <pc:chgData name="Lucia Mariani - Azienda Isola" userId="0b60887f-cc98-4819-aa7e-31296b7d8eba" providerId="ADAL" clId="{0292B1A0-1243-4791-9B20-913D5EFD5302}"/>
    <pc:docChg chg="undo custSel addSld delSld modSld">
      <pc:chgData name="Lucia Mariani - Azienda Isola" userId="0b60887f-cc98-4819-aa7e-31296b7d8eba" providerId="ADAL" clId="{0292B1A0-1243-4791-9B20-913D5EFD5302}" dt="2024-12-19T07:32:32.339" v="291" actId="20577"/>
      <pc:docMkLst>
        <pc:docMk/>
      </pc:docMkLst>
      <pc:sldChg chg="modSp mod">
        <pc:chgData name="Lucia Mariani - Azienda Isola" userId="0b60887f-cc98-4819-aa7e-31296b7d8eba" providerId="ADAL" clId="{0292B1A0-1243-4791-9B20-913D5EFD5302}" dt="2024-12-19T07:07:09.086" v="41" actId="20577"/>
        <pc:sldMkLst>
          <pc:docMk/>
          <pc:sldMk cId="81681384" sldId="264"/>
        </pc:sldMkLst>
        <pc:spChg chg="mod">
          <ac:chgData name="Lucia Mariani - Azienda Isola" userId="0b60887f-cc98-4819-aa7e-31296b7d8eba" providerId="ADAL" clId="{0292B1A0-1243-4791-9B20-913D5EFD5302}" dt="2024-12-19T07:07:09.086" v="41" actId="20577"/>
          <ac:spMkLst>
            <pc:docMk/>
            <pc:sldMk cId="81681384" sldId="264"/>
            <ac:spMk id="9" creationId="{3A93166D-CC4A-3B4E-D89C-52EFDEF9C023}"/>
          </ac:spMkLst>
        </pc:spChg>
      </pc:sldChg>
      <pc:sldChg chg="del">
        <pc:chgData name="Lucia Mariani - Azienda Isola" userId="0b60887f-cc98-4819-aa7e-31296b7d8eba" providerId="ADAL" clId="{0292B1A0-1243-4791-9B20-913D5EFD5302}" dt="2024-12-19T07:20:07.389" v="140" actId="2696"/>
        <pc:sldMkLst>
          <pc:docMk/>
          <pc:sldMk cId="86195588" sldId="265"/>
        </pc:sldMkLst>
      </pc:sldChg>
      <pc:sldChg chg="modSp mod">
        <pc:chgData name="Lucia Mariani - Azienda Isola" userId="0b60887f-cc98-4819-aa7e-31296b7d8eba" providerId="ADAL" clId="{0292B1A0-1243-4791-9B20-913D5EFD5302}" dt="2024-12-19T07:32:32.339" v="291" actId="20577"/>
        <pc:sldMkLst>
          <pc:docMk/>
          <pc:sldMk cId="245304481" sldId="273"/>
        </pc:sldMkLst>
        <pc:spChg chg="mod">
          <ac:chgData name="Lucia Mariani - Azienda Isola" userId="0b60887f-cc98-4819-aa7e-31296b7d8eba" providerId="ADAL" clId="{0292B1A0-1243-4791-9B20-913D5EFD5302}" dt="2024-12-19T07:32:32.339" v="291" actId="20577"/>
          <ac:spMkLst>
            <pc:docMk/>
            <pc:sldMk cId="245304481" sldId="273"/>
            <ac:spMk id="4" creationId="{F4688387-42B3-C4E1-FE52-5EEAF33B6F6C}"/>
          </ac:spMkLst>
        </pc:spChg>
      </pc:sldChg>
      <pc:sldChg chg="add del">
        <pc:chgData name="Lucia Mariani - Azienda Isola" userId="0b60887f-cc98-4819-aa7e-31296b7d8eba" providerId="ADAL" clId="{0292B1A0-1243-4791-9B20-913D5EFD5302}" dt="2024-12-19T07:11:53.753" v="43" actId="2696"/>
        <pc:sldMkLst>
          <pc:docMk/>
          <pc:sldMk cId="2337671184" sldId="283"/>
        </pc:sldMkLst>
      </pc:sldChg>
      <pc:sldChg chg="addSp delSp modSp add mod setBg delDesignElem">
        <pc:chgData name="Lucia Mariani - Azienda Isola" userId="0b60887f-cc98-4819-aa7e-31296b7d8eba" providerId="ADAL" clId="{0292B1A0-1243-4791-9B20-913D5EFD5302}" dt="2024-12-19T07:18:57.852" v="139" actId="113"/>
        <pc:sldMkLst>
          <pc:docMk/>
          <pc:sldMk cId="4194455357" sldId="283"/>
        </pc:sldMkLst>
        <pc:spChg chg="del mod">
          <ac:chgData name="Lucia Mariani - Azienda Isola" userId="0b60887f-cc98-4819-aa7e-31296b7d8eba" providerId="ADAL" clId="{0292B1A0-1243-4791-9B20-913D5EFD5302}" dt="2024-12-19T07:13:51.497" v="49"/>
          <ac:spMkLst>
            <pc:docMk/>
            <pc:sldMk cId="4194455357" sldId="283"/>
            <ac:spMk id="4" creationId="{4A66AB2D-AA2E-12E2-AD54-24D46014109F}"/>
          </ac:spMkLst>
        </pc:spChg>
        <pc:spChg chg="add del mod">
          <ac:chgData name="Lucia Mariani - Azienda Isola" userId="0b60887f-cc98-4819-aa7e-31296b7d8eba" providerId="ADAL" clId="{0292B1A0-1243-4791-9B20-913D5EFD5302}" dt="2024-12-19T07:14:13.826" v="57" actId="22"/>
          <ac:spMkLst>
            <pc:docMk/>
            <pc:sldMk cId="4194455357" sldId="283"/>
            <ac:spMk id="7" creationId="{42A0A205-C507-7B41-54DE-58142CE8BC62}"/>
          </ac:spMkLst>
        </pc:spChg>
        <pc:spChg chg="del">
          <ac:chgData name="Lucia Mariani - Azienda Isola" userId="0b60887f-cc98-4819-aa7e-31296b7d8eba" providerId="ADAL" clId="{0292B1A0-1243-4791-9B20-913D5EFD5302}" dt="2024-12-19T07:11:58.849" v="45"/>
          <ac:spMkLst>
            <pc:docMk/>
            <pc:sldMk cId="4194455357" sldId="283"/>
            <ac:spMk id="8" creationId="{E34A950C-6087-143B-6823-7B3418FFCD89}"/>
          </ac:spMkLst>
        </pc:spChg>
        <pc:spChg chg="add del mod">
          <ac:chgData name="Lucia Mariani - Azienda Isola" userId="0b60887f-cc98-4819-aa7e-31296b7d8eba" providerId="ADAL" clId="{0292B1A0-1243-4791-9B20-913D5EFD5302}" dt="2024-12-19T07:15:14.281" v="93" actId="20577"/>
          <ac:spMkLst>
            <pc:docMk/>
            <pc:sldMk cId="4194455357" sldId="283"/>
            <ac:spMk id="9" creationId="{CCEEB635-B666-ABF3-C43C-653A94857E1C}"/>
          </ac:spMkLst>
        </pc:spChg>
        <pc:spChg chg="add mod">
          <ac:chgData name="Lucia Mariani - Azienda Isola" userId="0b60887f-cc98-4819-aa7e-31296b7d8eba" providerId="ADAL" clId="{0292B1A0-1243-4791-9B20-913D5EFD5302}" dt="2024-12-19T07:18:57.852" v="139" actId="113"/>
          <ac:spMkLst>
            <pc:docMk/>
            <pc:sldMk cId="4194455357" sldId="283"/>
            <ac:spMk id="11" creationId="{6BEBDAB3-0AAD-00EA-FCC0-2DAA0F6AAC2E}"/>
          </ac:spMkLst>
        </pc:spChg>
        <pc:grpChg chg="mod">
          <ac:chgData name="Lucia Mariani - Azienda Isola" userId="0b60887f-cc98-4819-aa7e-31296b7d8eba" providerId="ADAL" clId="{0292B1A0-1243-4791-9B20-913D5EFD5302}" dt="2024-12-19T07:14:47.827" v="73" actId="1076"/>
          <ac:grpSpMkLst>
            <pc:docMk/>
            <pc:sldMk cId="4194455357" sldId="283"/>
            <ac:grpSpMk id="2" creationId="{25FA9640-0DDA-177F-F7C4-1A35B2975D56}"/>
          </ac:grpSpMkLst>
        </pc:gr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405EF4-19BB-44C0-BB29-C40B47AE0F6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C7024C2-61A7-4B4F-B9FE-0ADBE549BE6D}">
      <dgm:prSet custT="1"/>
      <dgm:spPr>
        <a:solidFill>
          <a:srgbClr val="002060"/>
        </a:solidFill>
        <a:ln w="28575"/>
      </dgm:spPr>
      <dgm:t>
        <a:bodyPr/>
        <a:lstStyle/>
        <a:p>
          <a:r>
            <a:rPr lang="it-IT" sz="2000" b="1" dirty="0"/>
            <a:t>AREA 1 </a:t>
          </a:r>
        </a:p>
        <a:p>
          <a:r>
            <a:rPr lang="it-IT" sz="2000" b="1" dirty="0"/>
            <a:t>AMMINISTRATIVA ED ECONOMICA</a:t>
          </a:r>
          <a:endParaRPr lang="en-US" sz="2000" b="1" dirty="0"/>
        </a:p>
      </dgm:t>
    </dgm:pt>
    <dgm:pt modelId="{749FD232-1C65-4900-877F-CBB1C7230A0B}" type="parTrans" cxnId="{B2A0B1BA-BA86-45CB-92B2-EF304C5A0F92}">
      <dgm:prSet/>
      <dgm:spPr/>
      <dgm:t>
        <a:bodyPr/>
        <a:lstStyle/>
        <a:p>
          <a:endParaRPr lang="en-US"/>
        </a:p>
      </dgm:t>
    </dgm:pt>
    <dgm:pt modelId="{C36229F6-3AC2-41EB-BB71-D2FA2039DD66}" type="sibTrans" cxnId="{B2A0B1BA-BA86-45CB-92B2-EF304C5A0F92}">
      <dgm:prSet/>
      <dgm:spPr/>
      <dgm:t>
        <a:bodyPr/>
        <a:lstStyle/>
        <a:p>
          <a:endParaRPr lang="en-US"/>
        </a:p>
      </dgm:t>
    </dgm:pt>
    <dgm:pt modelId="{AE5A9210-D2E7-4CD3-B3E0-FF387E185687}">
      <dgm:prSet custT="1"/>
      <dgm:spPr>
        <a:solidFill>
          <a:srgbClr val="FFFF00"/>
        </a:solidFill>
        <a:ln w="28575"/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AREA 2 </a:t>
          </a:r>
        </a:p>
        <a:p>
          <a:r>
            <a:rPr lang="it-IT" sz="2000" b="1" dirty="0">
              <a:solidFill>
                <a:schemeClr val="tx1"/>
              </a:solidFill>
            </a:rPr>
            <a:t>INCLUSIONE SOCIALE</a:t>
          </a:r>
          <a:endParaRPr lang="en-US" sz="2000" b="1" dirty="0">
            <a:solidFill>
              <a:schemeClr val="tx1"/>
            </a:solidFill>
          </a:endParaRPr>
        </a:p>
      </dgm:t>
    </dgm:pt>
    <dgm:pt modelId="{ED6C5523-48DE-4974-87E4-1A547BAF1C0C}" type="parTrans" cxnId="{1EAEF2A7-DBE2-4E8F-BE1E-CE1F3CA319DC}">
      <dgm:prSet/>
      <dgm:spPr/>
      <dgm:t>
        <a:bodyPr/>
        <a:lstStyle/>
        <a:p>
          <a:endParaRPr lang="en-US"/>
        </a:p>
      </dgm:t>
    </dgm:pt>
    <dgm:pt modelId="{DB262F1A-9C74-464F-83CF-60AB2B2869D5}" type="sibTrans" cxnId="{1EAEF2A7-DBE2-4E8F-BE1E-CE1F3CA319DC}">
      <dgm:prSet/>
      <dgm:spPr/>
      <dgm:t>
        <a:bodyPr/>
        <a:lstStyle/>
        <a:p>
          <a:endParaRPr lang="en-US"/>
        </a:p>
      </dgm:t>
    </dgm:pt>
    <dgm:pt modelId="{60785FCC-76FE-4BE1-A92A-7FFAED01B99C}">
      <dgm:prSet custT="1"/>
      <dgm:spPr>
        <a:solidFill>
          <a:srgbClr val="00B0F0"/>
        </a:solidFill>
        <a:ln w="28575"/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AREA 3 </a:t>
          </a:r>
        </a:p>
        <a:p>
          <a:r>
            <a:rPr lang="it-IT" sz="2000" b="1" dirty="0">
              <a:solidFill>
                <a:schemeClr val="tx1"/>
              </a:solidFill>
            </a:rPr>
            <a:t>MINORI E FAMIGLIE</a:t>
          </a:r>
          <a:endParaRPr lang="en-US" sz="2000" b="1" dirty="0">
            <a:solidFill>
              <a:schemeClr val="tx1"/>
            </a:solidFill>
          </a:endParaRPr>
        </a:p>
      </dgm:t>
    </dgm:pt>
    <dgm:pt modelId="{77797BA9-8AE4-4BBE-AB0B-9F0F152938BE}" type="parTrans" cxnId="{BCCFE426-7D1B-457B-BEF0-F93474CD0477}">
      <dgm:prSet/>
      <dgm:spPr/>
      <dgm:t>
        <a:bodyPr/>
        <a:lstStyle/>
        <a:p>
          <a:endParaRPr lang="en-US"/>
        </a:p>
      </dgm:t>
    </dgm:pt>
    <dgm:pt modelId="{2DB96BAA-5DD2-41B9-9FE0-9615E3542F5D}" type="sibTrans" cxnId="{BCCFE426-7D1B-457B-BEF0-F93474CD0477}">
      <dgm:prSet/>
      <dgm:spPr/>
      <dgm:t>
        <a:bodyPr/>
        <a:lstStyle/>
        <a:p>
          <a:endParaRPr lang="en-US"/>
        </a:p>
      </dgm:t>
    </dgm:pt>
    <dgm:pt modelId="{E9CC162E-F082-4629-882B-66470AE51E73}">
      <dgm:prSet custT="1"/>
      <dgm:spPr>
        <a:solidFill>
          <a:srgbClr val="C00000"/>
        </a:solidFill>
        <a:ln w="28575"/>
      </dgm:spPr>
      <dgm:t>
        <a:bodyPr/>
        <a:lstStyle/>
        <a:p>
          <a:r>
            <a:rPr lang="it-IT" sz="2000" b="1" dirty="0"/>
            <a:t>AREA 4 </a:t>
          </a:r>
        </a:p>
        <a:p>
          <a:r>
            <a:rPr lang="it-IT" sz="2000" b="1" dirty="0"/>
            <a:t>PROGETTAZIONE SOCIALE</a:t>
          </a:r>
          <a:endParaRPr lang="en-US" sz="2000" b="1" dirty="0"/>
        </a:p>
      </dgm:t>
    </dgm:pt>
    <dgm:pt modelId="{D1CBBCB8-B0A0-4FDE-A4E1-A4DBF1B99F23}" type="parTrans" cxnId="{915B56D5-BCB5-4ED6-A200-667767620CCE}">
      <dgm:prSet/>
      <dgm:spPr/>
      <dgm:t>
        <a:bodyPr/>
        <a:lstStyle/>
        <a:p>
          <a:endParaRPr lang="en-US"/>
        </a:p>
      </dgm:t>
    </dgm:pt>
    <dgm:pt modelId="{A8F24458-D646-4B4F-A25C-774B2D3434F0}" type="sibTrans" cxnId="{915B56D5-BCB5-4ED6-A200-667767620CCE}">
      <dgm:prSet/>
      <dgm:spPr/>
      <dgm:t>
        <a:bodyPr/>
        <a:lstStyle/>
        <a:p>
          <a:endParaRPr lang="en-US"/>
        </a:p>
      </dgm:t>
    </dgm:pt>
    <dgm:pt modelId="{F0C09FF9-85F6-4028-B5C5-1B3A21DAE18B}">
      <dgm:prSet custT="1"/>
      <dgm:spPr>
        <a:ln w="28575"/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AREA 5 </a:t>
          </a:r>
        </a:p>
        <a:p>
          <a:r>
            <a:rPr lang="it-IT" sz="2000" b="1" dirty="0">
              <a:solidFill>
                <a:schemeClr val="tx1"/>
              </a:solidFill>
            </a:rPr>
            <a:t>SERVIZI EDUCATIVI</a:t>
          </a:r>
          <a:endParaRPr lang="en-US" sz="2000" b="1" dirty="0">
            <a:solidFill>
              <a:schemeClr val="tx1"/>
            </a:solidFill>
          </a:endParaRPr>
        </a:p>
      </dgm:t>
    </dgm:pt>
    <dgm:pt modelId="{5E5DBA85-DE67-4B80-AC7C-DF3CE6929FDD}" type="parTrans" cxnId="{60138E3C-A25A-4A3F-ADE6-9AF18E1681B0}">
      <dgm:prSet/>
      <dgm:spPr/>
      <dgm:t>
        <a:bodyPr/>
        <a:lstStyle/>
        <a:p>
          <a:endParaRPr lang="en-US"/>
        </a:p>
      </dgm:t>
    </dgm:pt>
    <dgm:pt modelId="{5C8300A9-1B1D-4A23-A422-1D8FAC831F1C}" type="sibTrans" cxnId="{60138E3C-A25A-4A3F-ADE6-9AF18E1681B0}">
      <dgm:prSet/>
      <dgm:spPr/>
      <dgm:t>
        <a:bodyPr/>
        <a:lstStyle/>
        <a:p>
          <a:endParaRPr lang="en-US"/>
        </a:p>
      </dgm:t>
    </dgm:pt>
    <dgm:pt modelId="{6F33915B-AC89-4880-9DCF-E630CFAFAEC1}" type="pres">
      <dgm:prSet presAssocID="{08405EF4-19BB-44C0-BB29-C40B47AE0F62}" presName="diagram" presStyleCnt="0">
        <dgm:presLayoutVars>
          <dgm:dir/>
          <dgm:resizeHandles val="exact"/>
        </dgm:presLayoutVars>
      </dgm:prSet>
      <dgm:spPr/>
    </dgm:pt>
    <dgm:pt modelId="{3742F251-9383-4578-B091-DD0010D5F2C9}" type="pres">
      <dgm:prSet presAssocID="{AC7024C2-61A7-4B4F-B9FE-0ADBE549BE6D}" presName="node" presStyleLbl="node1" presStyleIdx="0" presStyleCnt="5">
        <dgm:presLayoutVars>
          <dgm:bulletEnabled val="1"/>
        </dgm:presLayoutVars>
      </dgm:prSet>
      <dgm:spPr/>
    </dgm:pt>
    <dgm:pt modelId="{2A100090-D18E-4E28-9EBD-07880EF1C655}" type="pres">
      <dgm:prSet presAssocID="{C36229F6-3AC2-41EB-BB71-D2FA2039DD66}" presName="sibTrans" presStyleCnt="0"/>
      <dgm:spPr/>
    </dgm:pt>
    <dgm:pt modelId="{8BA5CEC6-6E24-4463-A719-02DD626A34A0}" type="pres">
      <dgm:prSet presAssocID="{AE5A9210-D2E7-4CD3-B3E0-FF387E185687}" presName="node" presStyleLbl="node1" presStyleIdx="1" presStyleCnt="5">
        <dgm:presLayoutVars>
          <dgm:bulletEnabled val="1"/>
        </dgm:presLayoutVars>
      </dgm:prSet>
      <dgm:spPr/>
    </dgm:pt>
    <dgm:pt modelId="{7FA52C38-DE4D-4BFF-8FFB-B65F185ADE42}" type="pres">
      <dgm:prSet presAssocID="{DB262F1A-9C74-464F-83CF-60AB2B2869D5}" presName="sibTrans" presStyleCnt="0"/>
      <dgm:spPr/>
    </dgm:pt>
    <dgm:pt modelId="{078262A3-A007-407C-959C-9AC4A3E65429}" type="pres">
      <dgm:prSet presAssocID="{60785FCC-76FE-4BE1-A92A-7FFAED01B99C}" presName="node" presStyleLbl="node1" presStyleIdx="2" presStyleCnt="5">
        <dgm:presLayoutVars>
          <dgm:bulletEnabled val="1"/>
        </dgm:presLayoutVars>
      </dgm:prSet>
      <dgm:spPr/>
    </dgm:pt>
    <dgm:pt modelId="{10789237-5406-404A-8D6A-3500E013AC44}" type="pres">
      <dgm:prSet presAssocID="{2DB96BAA-5DD2-41B9-9FE0-9615E3542F5D}" presName="sibTrans" presStyleCnt="0"/>
      <dgm:spPr/>
    </dgm:pt>
    <dgm:pt modelId="{943BF2E7-4C5E-4518-84F4-3C085F7795E9}" type="pres">
      <dgm:prSet presAssocID="{E9CC162E-F082-4629-882B-66470AE51E73}" presName="node" presStyleLbl="node1" presStyleIdx="3" presStyleCnt="5">
        <dgm:presLayoutVars>
          <dgm:bulletEnabled val="1"/>
        </dgm:presLayoutVars>
      </dgm:prSet>
      <dgm:spPr/>
    </dgm:pt>
    <dgm:pt modelId="{695D0027-2547-4EB8-8BAF-FF0D8744A3FF}" type="pres">
      <dgm:prSet presAssocID="{A8F24458-D646-4B4F-A25C-774B2D3434F0}" presName="sibTrans" presStyleCnt="0"/>
      <dgm:spPr/>
    </dgm:pt>
    <dgm:pt modelId="{6E25082D-579D-4F5D-8F94-54307ECA9F77}" type="pres">
      <dgm:prSet presAssocID="{F0C09FF9-85F6-4028-B5C5-1B3A21DAE18B}" presName="node" presStyleLbl="node1" presStyleIdx="4" presStyleCnt="5">
        <dgm:presLayoutVars>
          <dgm:bulletEnabled val="1"/>
        </dgm:presLayoutVars>
      </dgm:prSet>
      <dgm:spPr/>
    </dgm:pt>
  </dgm:ptLst>
  <dgm:cxnLst>
    <dgm:cxn modelId="{BCCFE426-7D1B-457B-BEF0-F93474CD0477}" srcId="{08405EF4-19BB-44C0-BB29-C40B47AE0F62}" destId="{60785FCC-76FE-4BE1-A92A-7FFAED01B99C}" srcOrd="2" destOrd="0" parTransId="{77797BA9-8AE4-4BBE-AB0B-9F0F152938BE}" sibTransId="{2DB96BAA-5DD2-41B9-9FE0-9615E3542F5D}"/>
    <dgm:cxn modelId="{E01E222A-4ED6-43FF-8F11-A9BA31B2434C}" type="presOf" srcId="{60785FCC-76FE-4BE1-A92A-7FFAED01B99C}" destId="{078262A3-A007-407C-959C-9AC4A3E65429}" srcOrd="0" destOrd="0" presId="urn:microsoft.com/office/officeart/2005/8/layout/default"/>
    <dgm:cxn modelId="{90AE2133-6455-491F-ADD3-2AE76266EA60}" type="presOf" srcId="{08405EF4-19BB-44C0-BB29-C40B47AE0F62}" destId="{6F33915B-AC89-4880-9DCF-E630CFAFAEC1}" srcOrd="0" destOrd="0" presId="urn:microsoft.com/office/officeart/2005/8/layout/default"/>
    <dgm:cxn modelId="{60138E3C-A25A-4A3F-ADE6-9AF18E1681B0}" srcId="{08405EF4-19BB-44C0-BB29-C40B47AE0F62}" destId="{F0C09FF9-85F6-4028-B5C5-1B3A21DAE18B}" srcOrd="4" destOrd="0" parTransId="{5E5DBA85-DE67-4B80-AC7C-DF3CE6929FDD}" sibTransId="{5C8300A9-1B1D-4A23-A422-1D8FAC831F1C}"/>
    <dgm:cxn modelId="{74DC3D5B-9761-49B1-AC46-2020EF4654A6}" type="presOf" srcId="{AE5A9210-D2E7-4CD3-B3E0-FF387E185687}" destId="{8BA5CEC6-6E24-4463-A719-02DD626A34A0}" srcOrd="0" destOrd="0" presId="urn:microsoft.com/office/officeart/2005/8/layout/default"/>
    <dgm:cxn modelId="{DC5E6352-C917-4B2B-B27E-9E673F4CC7D7}" type="presOf" srcId="{AC7024C2-61A7-4B4F-B9FE-0ADBE549BE6D}" destId="{3742F251-9383-4578-B091-DD0010D5F2C9}" srcOrd="0" destOrd="0" presId="urn:microsoft.com/office/officeart/2005/8/layout/default"/>
    <dgm:cxn modelId="{E546D378-0E50-46B4-A7FB-FFCDEA9EC8C6}" type="presOf" srcId="{E9CC162E-F082-4629-882B-66470AE51E73}" destId="{943BF2E7-4C5E-4518-84F4-3C085F7795E9}" srcOrd="0" destOrd="0" presId="urn:microsoft.com/office/officeart/2005/8/layout/default"/>
    <dgm:cxn modelId="{B2F8EE91-C3B2-470F-8AD3-9BEE27C2E50E}" type="presOf" srcId="{F0C09FF9-85F6-4028-B5C5-1B3A21DAE18B}" destId="{6E25082D-579D-4F5D-8F94-54307ECA9F77}" srcOrd="0" destOrd="0" presId="urn:microsoft.com/office/officeart/2005/8/layout/default"/>
    <dgm:cxn modelId="{1EAEF2A7-DBE2-4E8F-BE1E-CE1F3CA319DC}" srcId="{08405EF4-19BB-44C0-BB29-C40B47AE0F62}" destId="{AE5A9210-D2E7-4CD3-B3E0-FF387E185687}" srcOrd="1" destOrd="0" parTransId="{ED6C5523-48DE-4974-87E4-1A547BAF1C0C}" sibTransId="{DB262F1A-9C74-464F-83CF-60AB2B2869D5}"/>
    <dgm:cxn modelId="{B2A0B1BA-BA86-45CB-92B2-EF304C5A0F92}" srcId="{08405EF4-19BB-44C0-BB29-C40B47AE0F62}" destId="{AC7024C2-61A7-4B4F-B9FE-0ADBE549BE6D}" srcOrd="0" destOrd="0" parTransId="{749FD232-1C65-4900-877F-CBB1C7230A0B}" sibTransId="{C36229F6-3AC2-41EB-BB71-D2FA2039DD66}"/>
    <dgm:cxn modelId="{915B56D5-BCB5-4ED6-A200-667767620CCE}" srcId="{08405EF4-19BB-44C0-BB29-C40B47AE0F62}" destId="{E9CC162E-F082-4629-882B-66470AE51E73}" srcOrd="3" destOrd="0" parTransId="{D1CBBCB8-B0A0-4FDE-A4E1-A4DBF1B99F23}" sibTransId="{A8F24458-D646-4B4F-A25C-774B2D3434F0}"/>
    <dgm:cxn modelId="{1650E5BA-E75F-452D-88AD-616543E30AC5}" type="presParOf" srcId="{6F33915B-AC89-4880-9DCF-E630CFAFAEC1}" destId="{3742F251-9383-4578-B091-DD0010D5F2C9}" srcOrd="0" destOrd="0" presId="urn:microsoft.com/office/officeart/2005/8/layout/default"/>
    <dgm:cxn modelId="{1B877C66-F792-4D80-929E-F21C0C7147C6}" type="presParOf" srcId="{6F33915B-AC89-4880-9DCF-E630CFAFAEC1}" destId="{2A100090-D18E-4E28-9EBD-07880EF1C655}" srcOrd="1" destOrd="0" presId="urn:microsoft.com/office/officeart/2005/8/layout/default"/>
    <dgm:cxn modelId="{DB2CA95C-710B-4B36-B04B-2424D881347A}" type="presParOf" srcId="{6F33915B-AC89-4880-9DCF-E630CFAFAEC1}" destId="{8BA5CEC6-6E24-4463-A719-02DD626A34A0}" srcOrd="2" destOrd="0" presId="urn:microsoft.com/office/officeart/2005/8/layout/default"/>
    <dgm:cxn modelId="{0FE08455-85AC-486E-9CBF-44A5E7E01DE3}" type="presParOf" srcId="{6F33915B-AC89-4880-9DCF-E630CFAFAEC1}" destId="{7FA52C38-DE4D-4BFF-8FFB-B65F185ADE42}" srcOrd="3" destOrd="0" presId="urn:microsoft.com/office/officeart/2005/8/layout/default"/>
    <dgm:cxn modelId="{37E9E464-5A27-4B3B-822B-5093D6B6D045}" type="presParOf" srcId="{6F33915B-AC89-4880-9DCF-E630CFAFAEC1}" destId="{078262A3-A007-407C-959C-9AC4A3E65429}" srcOrd="4" destOrd="0" presId="urn:microsoft.com/office/officeart/2005/8/layout/default"/>
    <dgm:cxn modelId="{3BEC3603-4243-4428-948C-B1669CB78C36}" type="presParOf" srcId="{6F33915B-AC89-4880-9DCF-E630CFAFAEC1}" destId="{10789237-5406-404A-8D6A-3500E013AC44}" srcOrd="5" destOrd="0" presId="urn:microsoft.com/office/officeart/2005/8/layout/default"/>
    <dgm:cxn modelId="{48904C48-A2C6-49A5-AF76-97F07161420E}" type="presParOf" srcId="{6F33915B-AC89-4880-9DCF-E630CFAFAEC1}" destId="{943BF2E7-4C5E-4518-84F4-3C085F7795E9}" srcOrd="6" destOrd="0" presId="urn:microsoft.com/office/officeart/2005/8/layout/default"/>
    <dgm:cxn modelId="{F298ABAE-9071-4F90-8E3B-5464D693A686}" type="presParOf" srcId="{6F33915B-AC89-4880-9DCF-E630CFAFAEC1}" destId="{695D0027-2547-4EB8-8BAF-FF0D8744A3FF}" srcOrd="7" destOrd="0" presId="urn:microsoft.com/office/officeart/2005/8/layout/default"/>
    <dgm:cxn modelId="{EC44BC47-3A91-4ED4-95E9-8571AEB50EE9}" type="presParOf" srcId="{6F33915B-AC89-4880-9DCF-E630CFAFAEC1}" destId="{6E25082D-579D-4F5D-8F94-54307ECA9F7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2F251-9383-4578-B091-DD0010D5F2C9}">
      <dsp:nvSpPr>
        <dsp:cNvPr id="0" name=""/>
        <dsp:cNvSpPr/>
      </dsp:nvSpPr>
      <dsp:spPr>
        <a:xfrm>
          <a:off x="139660" y="1174"/>
          <a:ext cx="3198837" cy="1919302"/>
        </a:xfrm>
        <a:prstGeom prst="rect">
          <a:avLst/>
        </a:prstGeom>
        <a:solidFill>
          <a:srgbClr val="002060"/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AREA 1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AMMINISTRATIVA ED ECONOMICA</a:t>
          </a:r>
          <a:endParaRPr lang="en-US" sz="2000" b="1" kern="1200" dirty="0"/>
        </a:p>
      </dsp:txBody>
      <dsp:txXfrm>
        <a:off x="139660" y="1174"/>
        <a:ext cx="3198837" cy="1919302"/>
      </dsp:txXfrm>
    </dsp:sp>
    <dsp:sp modelId="{8BA5CEC6-6E24-4463-A719-02DD626A34A0}">
      <dsp:nvSpPr>
        <dsp:cNvPr id="0" name=""/>
        <dsp:cNvSpPr/>
      </dsp:nvSpPr>
      <dsp:spPr>
        <a:xfrm>
          <a:off x="3658381" y="1174"/>
          <a:ext cx="3198837" cy="1919302"/>
        </a:xfrm>
        <a:prstGeom prst="rect">
          <a:avLst/>
        </a:prstGeom>
        <a:solidFill>
          <a:srgbClr val="FFFF00"/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AREA 2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INCLUSIONE SOCIALE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3658381" y="1174"/>
        <a:ext cx="3198837" cy="1919302"/>
      </dsp:txXfrm>
    </dsp:sp>
    <dsp:sp modelId="{078262A3-A007-407C-959C-9AC4A3E65429}">
      <dsp:nvSpPr>
        <dsp:cNvPr id="0" name=""/>
        <dsp:cNvSpPr/>
      </dsp:nvSpPr>
      <dsp:spPr>
        <a:xfrm>
          <a:off x="7177102" y="1174"/>
          <a:ext cx="3198837" cy="1919302"/>
        </a:xfrm>
        <a:prstGeom prst="rect">
          <a:avLst/>
        </a:prstGeom>
        <a:solidFill>
          <a:srgbClr val="00B0F0"/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AREA 3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MINORI E FAMIGLIE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7177102" y="1174"/>
        <a:ext cx="3198837" cy="1919302"/>
      </dsp:txXfrm>
    </dsp:sp>
    <dsp:sp modelId="{943BF2E7-4C5E-4518-84F4-3C085F7795E9}">
      <dsp:nvSpPr>
        <dsp:cNvPr id="0" name=""/>
        <dsp:cNvSpPr/>
      </dsp:nvSpPr>
      <dsp:spPr>
        <a:xfrm>
          <a:off x="1899020" y="2240360"/>
          <a:ext cx="3198837" cy="1919302"/>
        </a:xfrm>
        <a:prstGeom prst="rect">
          <a:avLst/>
        </a:prstGeom>
        <a:solidFill>
          <a:srgbClr val="C00000"/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AREA 4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PROGETTAZIONE SOCIALE</a:t>
          </a:r>
          <a:endParaRPr lang="en-US" sz="2000" b="1" kern="1200" dirty="0"/>
        </a:p>
      </dsp:txBody>
      <dsp:txXfrm>
        <a:off x="1899020" y="2240360"/>
        <a:ext cx="3198837" cy="1919302"/>
      </dsp:txXfrm>
    </dsp:sp>
    <dsp:sp modelId="{6E25082D-579D-4F5D-8F94-54307ECA9F77}">
      <dsp:nvSpPr>
        <dsp:cNvPr id="0" name=""/>
        <dsp:cNvSpPr/>
      </dsp:nvSpPr>
      <dsp:spPr>
        <a:xfrm>
          <a:off x="5417741" y="2240360"/>
          <a:ext cx="3198837" cy="191930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AREA 5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SERVIZI EDUCATIVI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417741" y="2240360"/>
        <a:ext cx="3198837" cy="1919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63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11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60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1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7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5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62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5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70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1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8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2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2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69F4FC9-CFB1-B9FC-C2EB-CA22D645D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PIANO DI ZONA 2025 – 2027</a:t>
            </a:r>
            <a:br>
              <a:rPr lang="it-IT" sz="4400" dirty="0"/>
            </a:br>
            <a:br>
              <a:rPr lang="it-IT" sz="4400" dirty="0"/>
            </a:br>
            <a:r>
              <a:rPr lang="it-IT" sz="4400" b="1" dirty="0"/>
              <a:t>AMBITO ISOLA BERGAMASCA E BASSA VAL SAN MARTINO</a:t>
            </a:r>
          </a:p>
        </p:txBody>
      </p:sp>
      <p:pic>
        <p:nvPicPr>
          <p:cNvPr id="4" name="Picture 3" descr="Un mosaico di forme geometriche colorate">
            <a:extLst>
              <a:ext uri="{FF2B5EF4-FFF2-40B4-BE49-F238E27FC236}">
                <a16:creationId xmlns:a16="http://schemas.microsoft.com/office/drawing/2014/main" id="{46AF7682-0BAB-538C-C5CE-871FFF9FFE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4" r="3597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030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62A264-2D7E-E228-B9BF-912BC621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A40C702-528C-2964-D00B-2AC0785B6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82A040-E3CD-10C8-6F2B-4203F9D8FA16}"/>
              </a:ext>
            </a:extLst>
          </p:cNvPr>
          <p:cNvSpPr txBox="1"/>
          <p:nvPr/>
        </p:nvSpPr>
        <p:spPr>
          <a:xfrm>
            <a:off x="1327144" y="1005216"/>
            <a:ext cx="9815316" cy="4731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000" b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/>
              <a:t>2. RAFFORZAMENTO POLITICHE ABITATIVE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1400" b="1" dirty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Housing Sociale «L’ISOLA che non c’è»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dirty="0"/>
              <a:t>creazione e sottoscrizione di una convenzione come passaggio fondamentale per chiarirne gli obiettivi, i ruoli e i mandati degli enti coinvolti. Tutti gli interventi saranno gestiti in collaborazione tra l’ente gestore, il servizio sociale comunale e gli enti di terzo settore coinvolti a vario titolo.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dirty="0"/>
              <a:t>attività di valutazione delle situazioni familiari e degli obiettivi che si vogliono raggiungere per definire un percorso d’intervento personalizzato.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Tavolo Politiche Abitative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dirty="0"/>
              <a:t>mantenere attivo il servizio dell’Agenzia per la Casa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dirty="0"/>
              <a:t>creare un “Tavolo Politiche Abitative” che possa indirizzare le attività degli enti coinvolti sull’argomento dell’abitare. Obiettivo centrale sarà quello di ideare progetti specifici creando opportunità di confronto e collaborazione che potranno contribuire a costruire relazioni solide e fruttuose tra i diversi enti coinvolti, pubblici e privati, favorendo così soluzioni innovative sul territorio.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endParaRPr lang="it-IT" sz="400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EF03F8C-0DBE-1CDB-870E-4FCCB1618FE3}"/>
              </a:ext>
            </a:extLst>
          </p:cNvPr>
          <p:cNvGrpSpPr/>
          <p:nvPr/>
        </p:nvGrpSpPr>
        <p:grpSpPr>
          <a:xfrm>
            <a:off x="8880088" y="330960"/>
            <a:ext cx="2673119" cy="1348512"/>
            <a:chOff x="3658381" y="1174"/>
            <a:chExt cx="3198838" cy="191930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3E20D2AB-3305-0797-8F05-CF1C0BCB83DF}"/>
                </a:ext>
              </a:extLst>
            </p:cNvPr>
            <p:cNvSpPr/>
            <p:nvPr/>
          </p:nvSpPr>
          <p:spPr>
            <a:xfrm>
              <a:off x="3658381" y="1174"/>
              <a:ext cx="3198837" cy="1919302"/>
            </a:xfrm>
            <a:prstGeom prst="rect">
              <a:avLst/>
            </a:prstGeom>
            <a:solidFill>
              <a:srgbClr val="FFFF0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B77259BD-E7F3-754F-28E7-9DB1A4453964}"/>
                </a:ext>
              </a:extLst>
            </p:cNvPr>
            <p:cNvSpPr txBox="1"/>
            <p:nvPr/>
          </p:nvSpPr>
          <p:spPr>
            <a:xfrm>
              <a:off x="3658382" y="1174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AREA 2 </a:t>
              </a:r>
            </a:p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INCLUSIONE SOCIALE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9483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DC7F8F-DA8F-849D-B946-8029064FE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E0E8DBE-F3C6-EF35-C739-37D517821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EBF5440-CEB8-09E5-AA72-ABB128B269B6}"/>
              </a:ext>
            </a:extLst>
          </p:cNvPr>
          <p:cNvSpPr txBox="1"/>
          <p:nvPr/>
        </p:nvSpPr>
        <p:spPr>
          <a:xfrm>
            <a:off x="612648" y="733634"/>
            <a:ext cx="10442448" cy="5940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400" b="1" dirty="0"/>
              <a:t>3.  RAFFORZAMENTO DELLE POLITICHE DEL LAVORO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400" dirty="0"/>
              <a:t>AZIONI PROGRAMMATE: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b="1" dirty="0"/>
              <a:t>Servizio Inserimenti Lavorativi (S.I.L.) e NUOVO Progetto «Cluster 4»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400" dirty="0"/>
              <a:t>gestiti in collaborazione tra l’ambito territoriale, il centro per l'impiego e gli enti accreditati del lavoro che lavorano in partnership con le aziende locali -&gt; nel caso specifico del S.I.L. c’è un unico ente gestore del servizio tramite gara d’appalto che è il Consorzio Mestieri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400" dirty="0"/>
              <a:t>valutazione delle competenze, delle esperienze e degli obiettivi professionali del candidato per definire un percorso di inserimento lavorativo personalizzato.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b="1" dirty="0"/>
              <a:t>TAVOLO LAVORO E INCLUSIONE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dirty="0"/>
              <a:t>creare, sottoscrivere ed attivare convenzioni con enti di natura privata, individuandoli attraverso azioni di mappatura e analizzandone le loro competenze e i servizi offerti, che collaborano con le imprese della provincia di Bergamo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400" dirty="0"/>
              <a:t>ideare progetti specifici per le singole imprese, che possono includere formazione professionale, ricerca e sviluppo, o scambio di risorse anche attraverso la pianificazione di eventi per favorire il networking tra le aziende stesse e gli enti di natura privata, creando opportunità di confronto e collaborazione. Implementare queste modalità può contribuire a formare relazioni solide e fruttuose tra le imprese della provincia di Bergamo e l’ambito territoriale, favorendo così lo sviluppo economico e l'innovazione del territorio.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400" dirty="0"/>
              <a:t>– </a:t>
            </a:r>
            <a:r>
              <a:rPr lang="it-IT" sz="1400" b="1" dirty="0"/>
              <a:t>RACCORDO Centro per l’Impiego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endParaRPr lang="it-IT" sz="1400" dirty="0"/>
          </a:p>
          <a:p>
            <a:pPr marL="0" lvl="2" algn="just">
              <a:lnSpc>
                <a:spcPct val="107000"/>
              </a:lnSpc>
              <a:spcAft>
                <a:spcPts val="800"/>
              </a:spcAft>
            </a:pPr>
            <a:r>
              <a:rPr lang="it-IT" sz="1400" b="1" dirty="0"/>
              <a:t>4. CARTELLA SOCIALE INFORMATIZZATA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D176891-E5C6-C8B9-9F1F-BA91976C6FDC}"/>
              </a:ext>
            </a:extLst>
          </p:cNvPr>
          <p:cNvGrpSpPr/>
          <p:nvPr/>
        </p:nvGrpSpPr>
        <p:grpSpPr>
          <a:xfrm>
            <a:off x="9061684" y="343091"/>
            <a:ext cx="2517668" cy="1204623"/>
            <a:chOff x="3658381" y="1174"/>
            <a:chExt cx="3198837" cy="1919302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3B688BE2-B32B-FC65-3CAC-27D3D95865B6}"/>
                </a:ext>
              </a:extLst>
            </p:cNvPr>
            <p:cNvSpPr/>
            <p:nvPr/>
          </p:nvSpPr>
          <p:spPr>
            <a:xfrm>
              <a:off x="3658381" y="1174"/>
              <a:ext cx="3198837" cy="1919302"/>
            </a:xfrm>
            <a:prstGeom prst="rect">
              <a:avLst/>
            </a:prstGeom>
            <a:solidFill>
              <a:srgbClr val="FFFF0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2D01ABCF-0124-A5BB-9BE7-9DE087EBFDDC}"/>
                </a:ext>
              </a:extLst>
            </p:cNvPr>
            <p:cNvSpPr txBox="1"/>
            <p:nvPr/>
          </p:nvSpPr>
          <p:spPr>
            <a:xfrm>
              <a:off x="4078564" y="130183"/>
              <a:ext cx="2358471" cy="1661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AREA 2 </a:t>
              </a:r>
            </a:p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INCLUSIONE </a:t>
              </a:r>
            </a:p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SOCIALE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908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FED66-850B-5A2B-B5E5-D1AD80AD6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7B8F119-9D57-DB9D-B1AB-825D1BF64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69E2022-BCD1-6A74-1C56-4FE8F2451D49}"/>
              </a:ext>
            </a:extLst>
          </p:cNvPr>
          <p:cNvGrpSpPr/>
          <p:nvPr/>
        </p:nvGrpSpPr>
        <p:grpSpPr>
          <a:xfrm>
            <a:off x="585253" y="733896"/>
            <a:ext cx="3198837" cy="1919302"/>
            <a:chOff x="7177102" y="1174"/>
            <a:chExt cx="3198837" cy="191930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F7232539-3E37-0140-19C5-1BCBAAA7EF07}"/>
                </a:ext>
              </a:extLst>
            </p:cNvPr>
            <p:cNvSpPr/>
            <p:nvPr/>
          </p:nvSpPr>
          <p:spPr>
            <a:xfrm>
              <a:off x="7177102" y="1174"/>
              <a:ext cx="3198837" cy="1919302"/>
            </a:xfrm>
            <a:prstGeom prst="rect">
              <a:avLst/>
            </a:prstGeom>
            <a:solidFill>
              <a:srgbClr val="00B0F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D4E20911-1619-F98B-DE3B-6514B5746588}"/>
                </a:ext>
              </a:extLst>
            </p:cNvPr>
            <p:cNvSpPr txBox="1"/>
            <p:nvPr/>
          </p:nvSpPr>
          <p:spPr>
            <a:xfrm>
              <a:off x="7177102" y="1174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>
                  <a:solidFill>
                    <a:schemeClr val="tx1"/>
                  </a:solidFill>
                </a:rPr>
                <a:t>AREA 3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>
                  <a:solidFill>
                    <a:schemeClr val="tx1"/>
                  </a:solidFill>
                </a:rPr>
                <a:t>MINORI E FAMIGLI</a:t>
              </a:r>
              <a:r>
                <a:rPr lang="it-IT" sz="2000" b="1" dirty="0">
                  <a:solidFill>
                    <a:schemeClr val="tx1"/>
                  </a:solidFill>
                </a:rPr>
                <a:t>E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2ED4384-3C88-C2B9-7F50-32C4A0C5A1BF}"/>
              </a:ext>
            </a:extLst>
          </p:cNvPr>
          <p:cNvSpPr txBox="1"/>
          <p:nvPr/>
        </p:nvSpPr>
        <p:spPr>
          <a:xfrm>
            <a:off x="3923464" y="1264371"/>
            <a:ext cx="6986016" cy="1463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Arial MT"/>
              <a:buChar char="-"/>
            </a:pPr>
            <a:r>
              <a:rPr lang="it-IT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Pluralità dell’offerta di servizi;</a:t>
            </a:r>
            <a:endParaRPr lang="it-IT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 MT"/>
              <a:buChar char="-"/>
            </a:pPr>
            <a:r>
              <a:rPr lang="it-IT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Cura di metodologie innovative di accompagnamento dell’utenza;</a:t>
            </a:r>
            <a:endParaRPr lang="it-IT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 MT"/>
              <a:buChar char="-"/>
            </a:pPr>
            <a:r>
              <a:rPr lang="it-IT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Investimento di risorse di personale per garantire prese in carico in equipe multidimensionali;</a:t>
            </a:r>
            <a:endParaRPr lang="it-IT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 MT"/>
              <a:buChar char="-"/>
            </a:pPr>
            <a:r>
              <a:rPr lang="it-IT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Partecipazione a sperimentazioni nazionali e regionali;</a:t>
            </a:r>
            <a:endParaRPr lang="it-IT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 MT"/>
              <a:buChar char="-"/>
            </a:pPr>
            <a:r>
              <a:rPr lang="it-IT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Integrazione con i soggetti del terzo settore ampliando le co-progettazioni</a:t>
            </a:r>
            <a:r>
              <a:rPr lang="it-IT" sz="1400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22CE6A5-36BA-7350-9430-1420D6CD87C3}"/>
              </a:ext>
            </a:extLst>
          </p:cNvPr>
          <p:cNvSpPr txBox="1"/>
          <p:nvPr/>
        </p:nvSpPr>
        <p:spPr>
          <a:xfrm>
            <a:off x="3923463" y="744201"/>
            <a:ext cx="6292253" cy="39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PUNTI CHIAVE DELL’INTERVENTO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09B884-B20F-2C30-96E7-DF4159362809}"/>
              </a:ext>
            </a:extLst>
          </p:cNvPr>
          <p:cNvSpPr txBox="1"/>
          <p:nvPr/>
        </p:nvSpPr>
        <p:spPr>
          <a:xfrm>
            <a:off x="667530" y="3029367"/>
            <a:ext cx="9292547" cy="2434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85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Negli ultimi sei anni alcuni dati significativi: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560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Famiglie prese in carico dal servizio tutela minori hanno avuto un incremento di oltre il 30%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560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Famiglie prese in carico con un provvedimento del Tribunale Ordinario per separazione conflittuale e affidamento dei figli minori hanno avuto un incremento del 50% 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560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Famiglie perse in carico per violenza domestica e violenza assistita hanno avuto un incremento del 60%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560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60% di Famiglie prese in carico presenta bisogni multipli e sono in carico a servizi socio sanitari della ASST (CPS, Serd , NPI).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Questi bisogni richiedono risposte integrate tra servizi socio-sanitari -educativi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81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7134B1-7C81-0CEF-C385-2B5D5806D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1E30ADF-B98B-E037-9C48-1DAAB5102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753FE1-0C87-B185-0AC5-6BF9CA694B63}"/>
              </a:ext>
            </a:extLst>
          </p:cNvPr>
          <p:cNvSpPr txBox="1"/>
          <p:nvPr/>
        </p:nvSpPr>
        <p:spPr>
          <a:xfrm>
            <a:off x="4096511" y="1153172"/>
            <a:ext cx="6803137" cy="1500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it-IT" b="1" dirty="0"/>
              <a:t>L’area Minori e famiglia ha come obiettivo principale 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it-IT" b="1" dirty="0"/>
              <a:t>promuovere il benessere, la sicurezza e lo sviluppo sano 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it-IT" b="1" dirty="0"/>
              <a:t>dei bambini, degli adolescenti e dei giovani.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807DE845-8F0A-BD52-3219-7747BDC810E4}"/>
              </a:ext>
            </a:extLst>
          </p:cNvPr>
          <p:cNvGrpSpPr/>
          <p:nvPr/>
        </p:nvGrpSpPr>
        <p:grpSpPr>
          <a:xfrm>
            <a:off x="585253" y="733896"/>
            <a:ext cx="3198837" cy="1919302"/>
            <a:chOff x="7177102" y="1174"/>
            <a:chExt cx="3198837" cy="191930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85A5E36E-132B-31C8-2C7E-293F0F6D40FF}"/>
                </a:ext>
              </a:extLst>
            </p:cNvPr>
            <p:cNvSpPr/>
            <p:nvPr/>
          </p:nvSpPr>
          <p:spPr>
            <a:xfrm>
              <a:off x="7177102" y="1174"/>
              <a:ext cx="3198837" cy="1919302"/>
            </a:xfrm>
            <a:prstGeom prst="rect">
              <a:avLst/>
            </a:prstGeom>
            <a:solidFill>
              <a:srgbClr val="00B0F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4C207618-87B3-7F27-A8D6-D78FD30D5551}"/>
                </a:ext>
              </a:extLst>
            </p:cNvPr>
            <p:cNvSpPr txBox="1"/>
            <p:nvPr/>
          </p:nvSpPr>
          <p:spPr>
            <a:xfrm>
              <a:off x="7177102" y="1174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>
                  <a:solidFill>
                    <a:schemeClr val="tx1"/>
                  </a:solidFill>
                </a:rPr>
                <a:t>AREA 3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>
                  <a:solidFill>
                    <a:schemeClr val="tx1"/>
                  </a:solidFill>
                </a:rPr>
                <a:t>MINORI E FAMIGLI</a:t>
              </a:r>
              <a:r>
                <a:rPr lang="it-IT" sz="2000" b="1" dirty="0">
                  <a:solidFill>
                    <a:schemeClr val="tx1"/>
                  </a:solidFill>
                </a:rPr>
                <a:t>E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D0DF019-7764-17FB-6778-D8DB19B6EB67}"/>
              </a:ext>
            </a:extLst>
          </p:cNvPr>
          <p:cNvSpPr txBox="1"/>
          <p:nvPr/>
        </p:nvSpPr>
        <p:spPr>
          <a:xfrm>
            <a:off x="585252" y="2803142"/>
            <a:ext cx="11311091" cy="3761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INTERVENTI PREVISTI NEL TRIENNIO: </a:t>
            </a:r>
            <a:endParaRPr kumimoji="0" lang="it-IT" sz="16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RELAZIONI FAMILIARI GENERATIVE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AZIONI PROGRAMMATE: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Terza annualità del programma PIPPI (LEPS)</a:t>
            </a:r>
          </a:p>
          <a:p>
            <a:pPr marL="342900" indent="-342900" algn="just">
              <a:lnSpc>
                <a:spcPct val="107000"/>
              </a:lnSpc>
              <a:spcAft>
                <a:spcPts val="400"/>
              </a:spcAft>
              <a:buFont typeface="Wingdings" panose="05000000000000000000" pitchFamily="2" charset="2"/>
              <a:buChar char="v"/>
              <a:defRPr/>
            </a:pPr>
            <a:r>
              <a:rPr lang="it-IT" sz="1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Sviluppo degli interventi di gruppo con i genitori e i bambini/ragazzi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Rete con i servizi sociali comunali: monitoraggio delle buone prassi di collaborazione servizio tutela minori-servizi sociali comunali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Interventi di prevenzione e sensibilizzazione sulla violenza contro le donne e programma di prevenzione nelle scuole rivolto a docenti e studenti.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Presa in carico socio-sanitaria-assistenziale della donna vittima di violenza, attraverso percorsi che garantiscano la continuità e l’integrazione degli interventi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it-IT" sz="1600" dirty="0">
                <a:effectLst/>
                <a:ea typeface="SimSun" panose="02010600030101010101" pitchFamily="2" charset="-122"/>
              </a:rPr>
              <a:t>Implementazione di metodologie specifiche per l’accompagnamento di coppie genitoriali conflittuali;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94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E1A462-193E-07BA-2D3D-F52A373AE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B75573E-FA5E-D2E5-8A1C-0A609A26D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688387-42B3-C4E1-FE52-5EEAF33B6F6C}"/>
              </a:ext>
            </a:extLst>
          </p:cNvPr>
          <p:cNvSpPr txBox="1"/>
          <p:nvPr/>
        </p:nvSpPr>
        <p:spPr>
          <a:xfrm>
            <a:off x="868680" y="2194560"/>
            <a:ext cx="10821875" cy="3744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2. POLITICHE GIOVANILI</a:t>
            </a:r>
          </a:p>
          <a:p>
            <a:endParaRPr lang="it-IT" b="1" dirty="0"/>
          </a:p>
          <a:p>
            <a:pPr marL="800100" lvl="1" indent="-34290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t-IT" dirty="0"/>
              <a:t>AZIONI PROGRAMMATE: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it-IT" dirty="0"/>
              <a:t>consolidamento del Progetto “TUTTI A SCUOLA!!!”: intervento di contrasto alla dispersione scolastica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it-IT" dirty="0"/>
              <a:t>progetto Tangram: </a:t>
            </a:r>
            <a:r>
              <a:rPr lang="it-IT" dirty="0">
                <a:effectLst/>
                <a:ea typeface="SimSun" panose="02010600030101010101" pitchFamily="2" charset="-122"/>
              </a:rPr>
              <a:t>Fronteggiamento del disagio minorile e </a:t>
            </a:r>
            <a:r>
              <a:rPr lang="it-IT" dirty="0"/>
              <a:t>costituzione del tavolo del Disagio Minorile territoriale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it-IT" dirty="0"/>
              <a:t>progetto Attentamente “Mondi intrecciati”: </a:t>
            </a:r>
            <a:r>
              <a:rPr lang="it-IT" dirty="0">
                <a:effectLst/>
                <a:ea typeface="SimSun" panose="02010600030101010101" pitchFamily="2" charset="-122"/>
              </a:rPr>
              <a:t>Benessere e disagio emotivo degli adolescenti:– Fondazione Cariplo in partenariato con enti Terzo Settore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it-IT" dirty="0"/>
              <a:t>progetto </a:t>
            </a:r>
            <a:r>
              <a:rPr lang="it-IT" dirty="0" err="1"/>
              <a:t>Sbullati</a:t>
            </a:r>
            <a:r>
              <a:rPr lang="it-IT" dirty="0"/>
              <a:t>: </a:t>
            </a:r>
            <a:r>
              <a:rPr lang="it-IT" sz="18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prevenzione e contrasto del bullismo giovanile;</a:t>
            </a:r>
            <a:endParaRPr lang="it-IT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it-IT" dirty="0"/>
              <a:t>progetto care Leavers:  </a:t>
            </a:r>
            <a:r>
              <a:rPr lang="it-IT" sz="1800" i="1" dirty="0">
                <a:effectLst/>
                <a:ea typeface="Calibri" panose="020F0502020204030204" pitchFamily="34" charset="0"/>
              </a:rPr>
              <a:t>ragazzi 18-21 anni collocati in affido familiare o Comunità</a:t>
            </a:r>
            <a:endParaRPr lang="it-IT" dirty="0"/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it-IT" dirty="0"/>
              <a:t>progetto “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Inclusive“:</a:t>
            </a:r>
            <a:r>
              <a:rPr lang="it-IT" sz="1600" dirty="0" err="1">
                <a:effectLst/>
                <a:ea typeface="Yu Mincho" panose="02020400000000000000" pitchFamily="18" charset="-128"/>
              </a:rPr>
              <a:t>prevenzione</a:t>
            </a:r>
            <a:r>
              <a:rPr lang="it-IT" sz="1600" dirty="0">
                <a:effectLst/>
                <a:ea typeface="Yu Mincho" panose="02020400000000000000" pitchFamily="18" charset="-128"/>
              </a:rPr>
              <a:t> e limitazione dei rischi nei luoghi di divertimento giovanile</a:t>
            </a:r>
            <a:r>
              <a:rPr lang="it-IT" sz="1800" dirty="0">
                <a:effectLst/>
                <a:latin typeface="Arial" panose="020B0604020202020204" pitchFamily="34" charset="0"/>
                <a:ea typeface="Yu Mincho" panose="02020400000000000000" pitchFamily="18" charset="-128"/>
              </a:rPr>
              <a:t> </a:t>
            </a:r>
            <a:endParaRPr lang="it-IT" dirty="0"/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it-IT" dirty="0"/>
              <a:t>realizzazione del Bando Sprint : extra scuola e cittadinanza attiva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C8DA7828-4EF3-3672-F5A8-CC54C1DEEEE3}"/>
              </a:ext>
            </a:extLst>
          </p:cNvPr>
          <p:cNvGrpSpPr/>
          <p:nvPr/>
        </p:nvGrpSpPr>
        <p:grpSpPr>
          <a:xfrm>
            <a:off x="685819" y="470562"/>
            <a:ext cx="2595370" cy="1391326"/>
            <a:chOff x="7177102" y="1174"/>
            <a:chExt cx="3198837" cy="191930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731A4605-5A5E-32A9-D7BB-886FB090F5ED}"/>
                </a:ext>
              </a:extLst>
            </p:cNvPr>
            <p:cNvSpPr/>
            <p:nvPr/>
          </p:nvSpPr>
          <p:spPr>
            <a:xfrm>
              <a:off x="7177102" y="1174"/>
              <a:ext cx="3198837" cy="1919302"/>
            </a:xfrm>
            <a:prstGeom prst="rect">
              <a:avLst/>
            </a:prstGeom>
            <a:solidFill>
              <a:srgbClr val="00B0F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CF92AC4-CD6F-9F56-2AAE-E27F8B992769}"/>
                </a:ext>
              </a:extLst>
            </p:cNvPr>
            <p:cNvSpPr txBox="1"/>
            <p:nvPr/>
          </p:nvSpPr>
          <p:spPr>
            <a:xfrm>
              <a:off x="7177102" y="1174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600" b="1" kern="1200" dirty="0">
                  <a:solidFill>
                    <a:schemeClr val="tx1"/>
                  </a:solidFill>
                </a:rPr>
                <a:t>AREA 3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600" b="1" kern="1200" dirty="0">
                  <a:solidFill>
                    <a:schemeClr val="tx1"/>
                  </a:solidFill>
                </a:rPr>
                <a:t>MINORI E FAMIGLIE</a:t>
              </a:r>
              <a:endParaRPr lang="en-US" sz="16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304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82161-E1D2-24AE-4413-4FF5E423F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868E468-7170-F656-1D21-3CCF86356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172F91-2356-8531-C050-49B8395716C3}"/>
              </a:ext>
            </a:extLst>
          </p:cNvPr>
          <p:cNvSpPr txBox="1"/>
          <p:nvPr/>
        </p:nvSpPr>
        <p:spPr>
          <a:xfrm>
            <a:off x="991752" y="921845"/>
            <a:ext cx="7606217" cy="662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dirty="0"/>
              <a:t>Si occupa della gestione dei servizi agli utenti in condizioni di fragilità (anziani, disabili, adulti) e alle loro famiglie. </a:t>
            </a:r>
            <a:endParaRPr lang="it-IT" sz="1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2F2069-D15E-9F71-E3D6-8D3E7B08D42B}"/>
              </a:ext>
            </a:extLst>
          </p:cNvPr>
          <p:cNvSpPr txBox="1"/>
          <p:nvPr/>
        </p:nvSpPr>
        <p:spPr>
          <a:xfrm>
            <a:off x="1618487" y="6018972"/>
            <a:ext cx="102262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/>
              <a:t>OFFERTA SOCIO–SANITARIA </a:t>
            </a:r>
            <a:r>
              <a:rPr lang="it-IT" sz="1500" dirty="0"/>
              <a:t>DEL TERRITORIO: RSA, RSA APERTA, RESIDENZIALITA’ ASSISTITA, CDI, UNITA’ CURE PALIATIVE DOMICILIRI, HOSPICE, ADI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C24C92E-8172-CF1D-B00C-C62182DF19DE}"/>
              </a:ext>
            </a:extLst>
          </p:cNvPr>
          <p:cNvGrpSpPr/>
          <p:nvPr/>
        </p:nvGrpSpPr>
        <p:grpSpPr>
          <a:xfrm>
            <a:off x="8705088" y="338797"/>
            <a:ext cx="3139633" cy="1828331"/>
            <a:chOff x="1899020" y="2240360"/>
            <a:chExt cx="3198837" cy="1919302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108EBE97-A651-88DE-8D1C-12B08F29E25E}"/>
                </a:ext>
              </a:extLst>
            </p:cNvPr>
            <p:cNvSpPr/>
            <p:nvPr/>
          </p:nvSpPr>
          <p:spPr>
            <a:xfrm>
              <a:off x="1899020" y="2240360"/>
              <a:ext cx="3198837" cy="1919302"/>
            </a:xfrm>
            <a:prstGeom prst="rect">
              <a:avLst/>
            </a:prstGeom>
            <a:solidFill>
              <a:srgbClr val="C0000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7BEAA919-3985-23BF-8A70-5C1E4BCBEFF0}"/>
                </a:ext>
              </a:extLst>
            </p:cNvPr>
            <p:cNvSpPr txBox="1"/>
            <p:nvPr/>
          </p:nvSpPr>
          <p:spPr>
            <a:xfrm>
              <a:off x="1899020" y="2240360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/>
                <a:t>AREA 4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/>
                <a:t>PROGETTAZIONE SOCIALE</a:t>
              </a:r>
              <a:endParaRPr lang="en-US" sz="2000" b="1" kern="1200" dirty="0"/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689CAEB-DE48-ADD5-1290-12EDBDF5AEF2}"/>
              </a:ext>
            </a:extLst>
          </p:cNvPr>
          <p:cNvSpPr txBox="1"/>
          <p:nvPr/>
        </p:nvSpPr>
        <p:spPr>
          <a:xfrm>
            <a:off x="743476" y="2036115"/>
            <a:ext cx="11101243" cy="3659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INTERVENTI PREVISTI NEL TRIENNIO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ANZIANI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DOMICILIARITA’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AZIONI PROGRAMMATE: 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	SAD-SADH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	Custodia Sociale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	PNRR 1.1.3 - dimissioni protette rafforzamento dei servizi sociali a favore 	della domiciliarità in integrazione con ASST Bergamo Ovest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	Tavolo progettazione sociale </a:t>
            </a:r>
          </a:p>
        </p:txBody>
      </p:sp>
    </p:spTree>
    <p:extLst>
      <p:ext uri="{BB962C8B-B14F-4D97-AF65-F5344CB8AC3E}">
        <p14:creationId xmlns:p14="http://schemas.microsoft.com/office/powerpoint/2010/main" val="775866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FC5C1-80BA-BECF-53D9-0DD14B109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C4A53D3-3A39-2B16-6DA0-4B40F630B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BA79D9-7A15-8AD3-ED87-A4264E489B20}"/>
              </a:ext>
            </a:extLst>
          </p:cNvPr>
          <p:cNvSpPr txBox="1"/>
          <p:nvPr/>
        </p:nvSpPr>
        <p:spPr>
          <a:xfrm>
            <a:off x="991752" y="318013"/>
            <a:ext cx="10620201" cy="5685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18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DISABILITA’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1600" b="1" dirty="0"/>
              <a:t>INTERVENTI A FAVORE DI PERSONE CON DISABILITÀ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b="1" dirty="0"/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AZIONI PROGRAMMATE: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it-IT" sz="1600" dirty="0"/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600" dirty="0"/>
              <a:t>	LABORATORI SOCIO – OCCUPAZIONALI FINALIZZATI ALL’INCLUSIONE SOCIALE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600" dirty="0"/>
              <a:t>	CSE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600" dirty="0"/>
              <a:t>	TRASPORTO SOCIALE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600" dirty="0"/>
              <a:t>	SERVIZIO TERRITORIALE DISABILI «ARCIPELAGO»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600" dirty="0"/>
              <a:t>	DOPO DI NOI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600" dirty="0"/>
              <a:t>	PNRR M5C2I1.2 PERCORSI DI AUTONOMIA PER PERSONE CON DISABILITA’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600" dirty="0"/>
              <a:t>	TAVOLO PROGETTAZIONE SOCIALE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2000" dirty="0"/>
              <a:t>	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BA38574-7EFD-9A9B-7D71-DA8E48277AAA}"/>
              </a:ext>
            </a:extLst>
          </p:cNvPr>
          <p:cNvSpPr txBox="1"/>
          <p:nvPr/>
        </p:nvSpPr>
        <p:spPr>
          <a:xfrm>
            <a:off x="1983504" y="6003672"/>
            <a:ext cx="760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OFFERTA SOCIO –SANITARIA </a:t>
            </a:r>
            <a:r>
              <a:rPr lang="it-IT" dirty="0"/>
              <a:t>DEL TERRITORIO: CDD, CSS, RSD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B567921-B6DB-B13F-8606-DA15C69F0232}"/>
              </a:ext>
            </a:extLst>
          </p:cNvPr>
          <p:cNvGrpSpPr/>
          <p:nvPr/>
        </p:nvGrpSpPr>
        <p:grpSpPr>
          <a:xfrm>
            <a:off x="9390888" y="338797"/>
            <a:ext cx="2453833" cy="1407707"/>
            <a:chOff x="1899020" y="2240360"/>
            <a:chExt cx="3198837" cy="1919302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7856759D-E5DF-D7B0-B970-F8D2D0D3EAEF}"/>
                </a:ext>
              </a:extLst>
            </p:cNvPr>
            <p:cNvSpPr/>
            <p:nvPr/>
          </p:nvSpPr>
          <p:spPr>
            <a:xfrm>
              <a:off x="1899020" y="2240360"/>
              <a:ext cx="3198837" cy="1919302"/>
            </a:xfrm>
            <a:prstGeom prst="rect">
              <a:avLst/>
            </a:prstGeom>
            <a:solidFill>
              <a:srgbClr val="C0000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03D08D51-14F4-E2A0-55A2-B2931D75929B}"/>
                </a:ext>
              </a:extLst>
            </p:cNvPr>
            <p:cNvSpPr txBox="1"/>
            <p:nvPr/>
          </p:nvSpPr>
          <p:spPr>
            <a:xfrm>
              <a:off x="1899020" y="2240360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/>
                <a:t>AREA 4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/>
                <a:t>PROGETTAZIONE SOCIALE</a:t>
              </a:r>
              <a:endParaRPr lang="en-US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8717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E1C677-908F-5FCF-7C35-16DB9C568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2BDD057-685B-7F97-0D58-752E30BF9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1DB5670-A768-9FB6-33BD-07693E078379}"/>
              </a:ext>
            </a:extLst>
          </p:cNvPr>
          <p:cNvSpPr txBox="1"/>
          <p:nvPr/>
        </p:nvSpPr>
        <p:spPr>
          <a:xfrm>
            <a:off x="1109680" y="1010964"/>
            <a:ext cx="10620201" cy="428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b="1" dirty="0"/>
              <a:t>INTERVENTI A FAVORE DI ADULTI IN DIFFICOLTA’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b="1" dirty="0"/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dirty="0"/>
              <a:t>AZIONI PROGRAMMATE: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it-IT" dirty="0"/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t-IT" dirty="0"/>
              <a:t>AREA DELLE DIPENDENZE – Progetto “</a:t>
            </a:r>
            <a:r>
              <a:rPr lang="it-IT" dirty="0" err="1"/>
              <a:t>InDEEPendence</a:t>
            </a:r>
            <a:r>
              <a:rPr lang="it-IT" dirty="0"/>
              <a:t>” per contrastare il gioco d’azzardo patologico 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it-IT" dirty="0"/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2000" dirty="0"/>
              <a:t>	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DF6555C-E00F-F740-D973-C73EE989545D}"/>
              </a:ext>
            </a:extLst>
          </p:cNvPr>
          <p:cNvSpPr txBox="1"/>
          <p:nvPr/>
        </p:nvSpPr>
        <p:spPr>
          <a:xfrm>
            <a:off x="957962" y="5477704"/>
            <a:ext cx="10923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OFFERTA SOCIO–SANITARIA </a:t>
            </a:r>
            <a:r>
              <a:rPr lang="it-IT" dirty="0"/>
              <a:t>DEL TERRITORIO: </a:t>
            </a:r>
            <a:r>
              <a:rPr lang="it-IT" sz="1800" dirty="0"/>
              <a:t>Servizi Ambulatoriali per le Dipendenze (</a:t>
            </a:r>
            <a:r>
              <a:rPr lang="it-IT" sz="1800" dirty="0" err="1"/>
              <a:t>SerD</a:t>
            </a:r>
            <a:r>
              <a:rPr lang="it-IT" sz="1800" dirty="0"/>
              <a:t> e SMI) </a:t>
            </a:r>
            <a:endParaRPr lang="it-IT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B17AC304-7C52-22E5-7FBF-AC533FD61473}"/>
              </a:ext>
            </a:extLst>
          </p:cNvPr>
          <p:cNvGrpSpPr/>
          <p:nvPr/>
        </p:nvGrpSpPr>
        <p:grpSpPr>
          <a:xfrm>
            <a:off x="9390888" y="338797"/>
            <a:ext cx="2453833" cy="1407707"/>
            <a:chOff x="1899020" y="2240360"/>
            <a:chExt cx="3198837" cy="1919302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5ABC06DD-1224-3BE1-EC84-D3669B9A7D79}"/>
                </a:ext>
              </a:extLst>
            </p:cNvPr>
            <p:cNvSpPr/>
            <p:nvPr/>
          </p:nvSpPr>
          <p:spPr>
            <a:xfrm>
              <a:off x="1899020" y="2240360"/>
              <a:ext cx="3198837" cy="1919302"/>
            </a:xfrm>
            <a:prstGeom prst="rect">
              <a:avLst/>
            </a:prstGeom>
            <a:solidFill>
              <a:srgbClr val="C0000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2141BD3A-DD5E-4E3A-06D1-600EC56890DC}"/>
                </a:ext>
              </a:extLst>
            </p:cNvPr>
            <p:cNvSpPr txBox="1"/>
            <p:nvPr/>
          </p:nvSpPr>
          <p:spPr>
            <a:xfrm>
              <a:off x="1899020" y="2240360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/>
                <a:t>AREA 4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/>
                <a:t>PROGETTAZIONE SOCIALE</a:t>
              </a:r>
              <a:endParaRPr lang="en-US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89133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E327B1-50E9-DE1B-09C8-A60459B08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4263ED2-C56A-90DD-A989-4413A4F98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DC4CBE0-3144-564F-1069-230B2F427B7A}"/>
              </a:ext>
            </a:extLst>
          </p:cNvPr>
          <p:cNvSpPr txBox="1"/>
          <p:nvPr/>
        </p:nvSpPr>
        <p:spPr>
          <a:xfrm>
            <a:off x="3803587" y="674239"/>
            <a:ext cx="7855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it-IT" sz="1600" dirty="0"/>
              <a:t>L’area dei servizi educativi si dedica a supportare le fragilità psichiche, psichiatriche, fisiche, relazionali, emotive ed educative delle persone residenti nell’ambito "Isola Bergamasca e Bassa Val San Martino" durante tutto il loro ciclo di vita. L'obiettivo principale è assicurare la piena inclusione nella vita scolastica, sociale e comunitaria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98CB427-182D-3D4C-BBDE-37ED7C4D3FA6}"/>
              </a:ext>
            </a:extLst>
          </p:cNvPr>
          <p:cNvSpPr txBox="1"/>
          <p:nvPr/>
        </p:nvSpPr>
        <p:spPr>
          <a:xfrm>
            <a:off x="786361" y="2394102"/>
            <a:ext cx="10422632" cy="3790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 PREVISTI NEL TRIENNIO</a:t>
            </a:r>
            <a:r>
              <a:rPr lang="it-IT" sz="2000" dirty="0"/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/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1600" b="1" dirty="0"/>
              <a:t> NUOVI MODELLI INTEGRATI DI GESTIONE DEL SERVIZIO DI ASSISTENZA EDUCATIVA SCOLASTICA A FAVORE DI ALUNNI DIVERSAMENTE ABILI O CON FRAGILITA’ – AES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AZIONI PROGRAMMATE: 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-Stesura e sottoscrizione protocollo provinciale; 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-stesura, approvazione e applicazione protocollo territoriale d’ambito; 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-stesura progetto specifico per ogni sperimentazione approvata; 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-almeno n. 2 monitoraggi annui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5FDA81B-8BAF-0D07-2375-71618D5B5CB9}"/>
              </a:ext>
            </a:extLst>
          </p:cNvPr>
          <p:cNvGrpSpPr/>
          <p:nvPr/>
        </p:nvGrpSpPr>
        <p:grpSpPr>
          <a:xfrm>
            <a:off x="374253" y="276588"/>
            <a:ext cx="2890057" cy="1919302"/>
            <a:chOff x="5417741" y="2240360"/>
            <a:chExt cx="3198837" cy="1919302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D56F604A-1CB7-9697-27A1-CC1F30B99A49}"/>
                </a:ext>
              </a:extLst>
            </p:cNvPr>
            <p:cNvSpPr/>
            <p:nvPr/>
          </p:nvSpPr>
          <p:spPr>
            <a:xfrm>
              <a:off x="5417741" y="2240360"/>
              <a:ext cx="3198837" cy="1919302"/>
            </a:xfrm>
            <a:prstGeom prst="rect">
              <a:avLst/>
            </a:prstGeom>
            <a:ln w="28575"/>
          </p:spPr>
          <p:style>
            <a:lnRef idx="2">
              <a:scrgbClr r="0" g="0" b="0"/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1F04A9E3-E6E7-9994-8A16-7CF5AE83587E}"/>
                </a:ext>
              </a:extLst>
            </p:cNvPr>
            <p:cNvSpPr txBox="1"/>
            <p:nvPr/>
          </p:nvSpPr>
          <p:spPr>
            <a:xfrm>
              <a:off x="5417741" y="2240360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>
                  <a:solidFill>
                    <a:schemeClr val="tx1"/>
                  </a:solidFill>
                </a:rPr>
                <a:t>AREA 5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kern="1200" dirty="0">
                  <a:solidFill>
                    <a:schemeClr val="tx1"/>
                  </a:solidFill>
                </a:rPr>
                <a:t>SERVIZI EDUCATIVI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736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981923-0773-23CC-9C94-34EAC6F70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322C998-6D6B-B4B0-840E-89EB2C3CE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48E6D8-96A1-47CC-6CB4-B8D8011C0A5C}"/>
              </a:ext>
            </a:extLst>
          </p:cNvPr>
          <p:cNvSpPr txBox="1"/>
          <p:nvPr/>
        </p:nvSpPr>
        <p:spPr>
          <a:xfrm>
            <a:off x="553230" y="2113442"/>
            <a:ext cx="10721322" cy="4854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b="1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dirty="0"/>
              <a:t>2. AUTISMO NEXT GENERATION: EQUIPE AUTISMO DI SUPERVISIONE PERMANENTE INTER-AMBITI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dirty="0"/>
              <a:t>3. ALTRI INTERVENTI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AZIONI PROGRAMMATE: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Scuola Potenziata di Bonate sotto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Sportello psico-educativo Teseo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Spazio Autismo «Punto e Virgola»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Servizio sovracomunale Socio-Psico-Pedagogico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Assistenza Domiciliare Handicap (ADH)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Progetto Sport Special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it-IT" sz="2000" dirty="0"/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it-IT" sz="2000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18B05B9-657D-85E7-A903-AE294AB2441A}"/>
              </a:ext>
            </a:extLst>
          </p:cNvPr>
          <p:cNvGrpSpPr/>
          <p:nvPr/>
        </p:nvGrpSpPr>
        <p:grpSpPr>
          <a:xfrm>
            <a:off x="553230" y="339177"/>
            <a:ext cx="2659379" cy="1443565"/>
            <a:chOff x="5417740" y="2240360"/>
            <a:chExt cx="3198838" cy="1919302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31B4819B-5583-1F8D-0EBE-1DF85B14CADC}"/>
                </a:ext>
              </a:extLst>
            </p:cNvPr>
            <p:cNvSpPr/>
            <p:nvPr/>
          </p:nvSpPr>
          <p:spPr>
            <a:xfrm>
              <a:off x="5417741" y="2240360"/>
              <a:ext cx="3198837" cy="1919302"/>
            </a:xfrm>
            <a:prstGeom prst="rect">
              <a:avLst/>
            </a:prstGeom>
            <a:ln w="28575"/>
          </p:spPr>
          <p:style>
            <a:lnRef idx="2">
              <a:scrgbClr r="0" g="0" b="0"/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14661B93-52DA-E218-EDA0-6294996B9D3C}"/>
                </a:ext>
              </a:extLst>
            </p:cNvPr>
            <p:cNvSpPr txBox="1"/>
            <p:nvPr/>
          </p:nvSpPr>
          <p:spPr>
            <a:xfrm>
              <a:off x="5417740" y="2240360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>
                  <a:solidFill>
                    <a:schemeClr val="tx1"/>
                  </a:solidFill>
                </a:rPr>
                <a:t>AREA 5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>
                  <a:solidFill>
                    <a:schemeClr val="tx1"/>
                  </a:solidFill>
                </a:rPr>
                <a:t>SERVIZI EDUCATIVI</a:t>
              </a:r>
              <a:endParaRPr lang="en-US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265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e 8">
            <a:extLst>
              <a:ext uri="{FF2B5EF4-FFF2-40B4-BE49-F238E27FC236}">
                <a16:creationId xmlns:a16="http://schemas.microsoft.com/office/drawing/2014/main" id="{67A6C63A-325B-5012-C4BF-41906EB6D867}"/>
              </a:ext>
            </a:extLst>
          </p:cNvPr>
          <p:cNvSpPr/>
          <p:nvPr/>
        </p:nvSpPr>
        <p:spPr>
          <a:xfrm>
            <a:off x="1995945" y="948042"/>
            <a:ext cx="3470786" cy="2202425"/>
          </a:xfrm>
          <a:prstGeom prst="ellipse">
            <a:avLst/>
          </a:prstGeom>
          <a:solidFill>
            <a:srgbClr val="00B0F0">
              <a:alpha val="3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4139B2ED-1D29-3645-8551-E29269006AA3}"/>
              </a:ext>
            </a:extLst>
          </p:cNvPr>
          <p:cNvSpPr/>
          <p:nvPr/>
        </p:nvSpPr>
        <p:spPr>
          <a:xfrm>
            <a:off x="7452848" y="929980"/>
            <a:ext cx="3470786" cy="2202425"/>
          </a:xfrm>
          <a:prstGeom prst="ellipse">
            <a:avLst/>
          </a:prstGeom>
          <a:solidFill>
            <a:srgbClr val="92D050">
              <a:alpha val="3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819C555-5944-80CB-3CF9-BDE2EA846F1E}"/>
              </a:ext>
            </a:extLst>
          </p:cNvPr>
          <p:cNvSpPr txBox="1"/>
          <p:nvPr/>
        </p:nvSpPr>
        <p:spPr>
          <a:xfrm>
            <a:off x="7937388" y="1479867"/>
            <a:ext cx="25957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ASST BG OVEST</a:t>
            </a:r>
          </a:p>
          <a:p>
            <a:pPr algn="ctr"/>
            <a:r>
              <a:rPr lang="it-IT" sz="2400" b="1" dirty="0"/>
              <a:t>PPT - </a:t>
            </a:r>
            <a:r>
              <a:rPr lang="it-IT" b="1" dirty="0"/>
              <a:t>Legge Regionale 33/2009 </a:t>
            </a:r>
            <a:endParaRPr lang="it-IT" sz="2400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DB3FD49-82E3-6982-E09F-9862D6BA9AB0}"/>
              </a:ext>
            </a:extLst>
          </p:cNvPr>
          <p:cNvSpPr txBox="1"/>
          <p:nvPr/>
        </p:nvSpPr>
        <p:spPr>
          <a:xfrm>
            <a:off x="2519512" y="1083756"/>
            <a:ext cx="235974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AMBITI SOCIALI TERRITORIALI</a:t>
            </a:r>
          </a:p>
          <a:p>
            <a:pPr algn="ctr"/>
            <a:r>
              <a:rPr lang="it-IT" sz="2400" b="1" dirty="0"/>
              <a:t>PDZ -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Legge Regionale 23/2015</a:t>
            </a:r>
            <a:endParaRPr lang="it-IT" sz="2400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656FE18-856C-79BA-41C7-CD6E77D0D785}"/>
              </a:ext>
            </a:extLst>
          </p:cNvPr>
          <p:cNvSpPr txBox="1"/>
          <p:nvPr/>
        </p:nvSpPr>
        <p:spPr>
          <a:xfrm>
            <a:off x="235974" y="357040"/>
            <a:ext cx="11680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INTEGRAZIONE SOCIO – SANITARIA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coordinamento, partecipazione, cooperazione e continuità assistenziale</a:t>
            </a:r>
            <a:endParaRPr lang="it-IT" sz="2000" dirty="0"/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98B345C8-D0E6-603E-9B7D-CC92F6FCB1EF}"/>
              </a:ext>
            </a:extLst>
          </p:cNvPr>
          <p:cNvCxnSpPr>
            <a:cxnSpLocks/>
          </p:cNvCxnSpPr>
          <p:nvPr/>
        </p:nvCxnSpPr>
        <p:spPr>
          <a:xfrm>
            <a:off x="5734959" y="2049254"/>
            <a:ext cx="1514168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ccia bidirezionale orizzontale 12">
            <a:extLst>
              <a:ext uri="{FF2B5EF4-FFF2-40B4-BE49-F238E27FC236}">
                <a16:creationId xmlns:a16="http://schemas.microsoft.com/office/drawing/2014/main" id="{BF060872-7A46-F526-3408-F62F538B0DCF}"/>
              </a:ext>
            </a:extLst>
          </p:cNvPr>
          <p:cNvSpPr/>
          <p:nvPr/>
        </p:nvSpPr>
        <p:spPr>
          <a:xfrm>
            <a:off x="845574" y="3805084"/>
            <a:ext cx="2998839" cy="1474839"/>
          </a:xfrm>
          <a:prstGeom prst="leftRigh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bidirezionale orizzontale 13">
            <a:extLst>
              <a:ext uri="{FF2B5EF4-FFF2-40B4-BE49-F238E27FC236}">
                <a16:creationId xmlns:a16="http://schemas.microsoft.com/office/drawing/2014/main" id="{D973358E-CB4A-4599-B642-D4E5E4C2A606}"/>
              </a:ext>
            </a:extLst>
          </p:cNvPr>
          <p:cNvSpPr/>
          <p:nvPr/>
        </p:nvSpPr>
        <p:spPr>
          <a:xfrm>
            <a:off x="4685076" y="3805084"/>
            <a:ext cx="2998839" cy="1474839"/>
          </a:xfrm>
          <a:prstGeom prst="leftRightArrow">
            <a:avLst/>
          </a:prstGeom>
          <a:solidFill>
            <a:srgbClr val="CC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bidirezionale orizzontale 14">
            <a:extLst>
              <a:ext uri="{FF2B5EF4-FFF2-40B4-BE49-F238E27FC236}">
                <a16:creationId xmlns:a16="http://schemas.microsoft.com/office/drawing/2014/main" id="{408A7814-AA34-665C-077C-8129E6CD6232}"/>
              </a:ext>
            </a:extLst>
          </p:cNvPr>
          <p:cNvSpPr/>
          <p:nvPr/>
        </p:nvSpPr>
        <p:spPr>
          <a:xfrm>
            <a:off x="8347587" y="3805084"/>
            <a:ext cx="2998839" cy="1474839"/>
          </a:xfrm>
          <a:prstGeom prst="leftRightArrow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ACA519A-0DBF-3352-1083-0D45ACC8E883}"/>
              </a:ext>
            </a:extLst>
          </p:cNvPr>
          <p:cNvSpPr txBox="1"/>
          <p:nvPr/>
        </p:nvSpPr>
        <p:spPr>
          <a:xfrm>
            <a:off x="1307690" y="4357837"/>
            <a:ext cx="225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PNRR M5 C2 – M6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7EAB586-FD4C-DB97-CDB1-46B6AC8E1BCF}"/>
              </a:ext>
            </a:extLst>
          </p:cNvPr>
          <p:cNvSpPr txBox="1"/>
          <p:nvPr/>
        </p:nvSpPr>
        <p:spPr>
          <a:xfrm>
            <a:off x="5466731" y="4338129"/>
            <a:ext cx="1986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LEA - LEPS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929166F-03B7-1DEE-DB6C-5885499209B3}"/>
              </a:ext>
            </a:extLst>
          </p:cNvPr>
          <p:cNvSpPr txBox="1"/>
          <p:nvPr/>
        </p:nvSpPr>
        <p:spPr>
          <a:xfrm>
            <a:off x="9168584" y="4357837"/>
            <a:ext cx="1986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PUA - EVM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B851B4D-FC00-F746-CEE2-13AD3E534823}"/>
              </a:ext>
            </a:extLst>
          </p:cNvPr>
          <p:cNvSpPr txBox="1"/>
          <p:nvPr/>
        </p:nvSpPr>
        <p:spPr>
          <a:xfrm>
            <a:off x="1307690" y="5911646"/>
            <a:ext cx="10038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CO – PROGRAMMAZIONE 			CO – PROGETTAZIONE </a:t>
            </a:r>
          </a:p>
        </p:txBody>
      </p:sp>
    </p:spTree>
    <p:extLst>
      <p:ext uri="{BB962C8B-B14F-4D97-AF65-F5344CB8AC3E}">
        <p14:creationId xmlns:p14="http://schemas.microsoft.com/office/powerpoint/2010/main" val="2676796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9C110-FF28-26B7-3033-D6B3A9D0D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5237469-4102-40BB-8E66-B99036113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1935B2-0FB2-8AF1-F221-3E40CE207D37}"/>
              </a:ext>
            </a:extLst>
          </p:cNvPr>
          <p:cNvSpPr txBox="1"/>
          <p:nvPr/>
        </p:nvSpPr>
        <p:spPr>
          <a:xfrm>
            <a:off x="553230" y="2339494"/>
            <a:ext cx="11032218" cy="3721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b="1" dirty="0"/>
              <a:t>4. </a:t>
            </a:r>
            <a:r>
              <a:rPr lang="it-IT" sz="1600" b="1" dirty="0"/>
              <a:t>AREA SALUTE MENTALE 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600" b="1" dirty="0"/>
              <a:t>INTERVENTI PREVISTI: PROGETTO RELAZIONE E INCLUSIONE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 </a:t>
            </a:r>
            <a:endParaRPr lang="it-IT" sz="1600" b="1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dirty="0"/>
              <a:t>5. EQUIPE MULTIDIMENSIONALE VALUTAZIONE DEL BISOGNO E PRESA IN CARICO PERSONE CON DISABILITA’ GRAVE – FNA MISURA B2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600" dirty="0"/>
              <a:t>INTERVENTI PREVISTI: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- Creazioni di equipe multidisciplinari per la raccolta delle istanze e per la stesura del PAI;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-Valutazione e strutturazione del sistema di valutazione delle fragilità sociali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- Strutturazione e creazione di modelli operativi ai fini della integrazione sociosanitaria richiesta e necessaria per quanto riguarda l’utilizzo delle risorse aggiuntive afferenti alla Misura B1, per i servizi integrativi.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451D120-3747-A922-6858-6BCC1B3ECAF6}"/>
              </a:ext>
            </a:extLst>
          </p:cNvPr>
          <p:cNvGrpSpPr/>
          <p:nvPr/>
        </p:nvGrpSpPr>
        <p:grpSpPr>
          <a:xfrm>
            <a:off x="553230" y="339177"/>
            <a:ext cx="2659379" cy="1443565"/>
            <a:chOff x="5417740" y="2240360"/>
            <a:chExt cx="3198838" cy="1919302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A6B34B36-E7B2-BC32-33F6-45B7AF2B69F9}"/>
                </a:ext>
              </a:extLst>
            </p:cNvPr>
            <p:cNvSpPr/>
            <p:nvPr/>
          </p:nvSpPr>
          <p:spPr>
            <a:xfrm>
              <a:off x="5417741" y="2240360"/>
              <a:ext cx="3198837" cy="1919302"/>
            </a:xfrm>
            <a:prstGeom prst="rect">
              <a:avLst/>
            </a:prstGeom>
            <a:ln w="28575"/>
          </p:spPr>
          <p:style>
            <a:lnRef idx="2">
              <a:scrgbClr r="0" g="0" b="0"/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5E04F5F-3EA8-3165-F90E-EF51D4C60779}"/>
                </a:ext>
              </a:extLst>
            </p:cNvPr>
            <p:cNvSpPr txBox="1"/>
            <p:nvPr/>
          </p:nvSpPr>
          <p:spPr>
            <a:xfrm>
              <a:off x="5417740" y="2240360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>
                  <a:solidFill>
                    <a:schemeClr val="tx1"/>
                  </a:solidFill>
                </a:rPr>
                <a:t>AREA 5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dirty="0">
                  <a:solidFill>
                    <a:schemeClr val="tx1"/>
                  </a:solidFill>
                </a:rPr>
                <a:t>SERVIZI EDUCATIVI</a:t>
              </a:r>
              <a:endParaRPr lang="en-US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5087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9C1D71-D8C9-974B-846C-7B9A42C87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ccarda con nastro blu">
            <a:extLst>
              <a:ext uri="{FF2B5EF4-FFF2-40B4-BE49-F238E27FC236}">
                <a16:creationId xmlns:a16="http://schemas.microsoft.com/office/drawing/2014/main" id="{A0AB6F5C-D4EC-AC7A-E828-48DC49512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413" r="3832" b="2"/>
          <a:stretch/>
        </p:blipFill>
        <p:spPr>
          <a:xfrm>
            <a:off x="436863" y="838200"/>
            <a:ext cx="4400537" cy="4933949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10532A1-EEED-18D9-4E22-A33C41AF1CAC}"/>
              </a:ext>
            </a:extLst>
          </p:cNvPr>
          <p:cNvSpPr txBox="1"/>
          <p:nvPr/>
        </p:nvSpPr>
        <p:spPr>
          <a:xfrm>
            <a:off x="5286375" y="704850"/>
            <a:ext cx="6067423" cy="58483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R="0" lvl="0" algn="just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it-IT" sz="1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Le politiche di welfare rappresentano un elemento distintivo della cultura e dell’organizzazione istituzionale europea: oltre ad incarnare un modello sociale basato sulla solidarietà, esse hanno svolto anche un ruolo cruciale nel favorire lo sviluppo economico, garantendo livelli di benessere più elevati.</a:t>
            </a:r>
          </a:p>
          <a:p>
            <a:pPr marR="0" lvl="0" algn="just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it-IT" sz="1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Tuttavia, i sistemi di welfare così come li conosciamo si sono formati in un contesto storico che oggi non esiste più: un periodo caratterizzato da crescita economica continua, con una popolazione prevalentemente giovane, esigenze sociali piuttosto omogenee e strutture familiari stabili. Oggi, profondi cambiamenti socioeconomici – come l’invecchiamento della popolazione, l’emergere di nuovi modelli familiari, l’aumento della flessibilità lavorativa, il crescere delle disuguaglianze, i flussi migratori e l’aggravarsi del debito pubblico – mettono a dura prova la sostenibilità dei sistemi di welfare, specialmente sotto il profilo economico-finanziario, accentuandone l’approccio prevalentemente assistenzialistico.</a:t>
            </a:r>
          </a:p>
          <a:p>
            <a:pPr marR="0" lvl="0" algn="just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it-IT" sz="1600" dirty="0"/>
              <a:t>Per affrontare queste sfide, è fondamentale adottare una prospettiva che metta al centro la persona e il suo sistema di relazioni, piuttosto che focalizzarsi esclusivamente sui servizi e sulle prestazioni necessarie, promuovendo così inclusione e coesione sociale.</a:t>
            </a:r>
          </a:p>
          <a:p>
            <a:pPr marR="0" lvl="0" algn="just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it-IT" sz="1600" dirty="0"/>
              <a:t>Incentivare la coesione sociale significa infatti valorizzare le connessioni tra le persone, stimolare una responsabilità condivisa e adottare strategie di lungo periodo: un approccio che richiede obiettivi chiari e azioni trasparenti, concrete e ben definite poiché una società coesa è più in grado di affrontare le sfide imposte dai cambiamenti in corso. 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sz="1000" dirty="0"/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23324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B04273-AE2A-4676-98D5-85D0D238C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8A68847-134F-4AF1-B1C6-332344C9C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rgbClr val="EA73A4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B1BFC9F-1D42-9D3A-7790-7C1E5923AD2E}"/>
              </a:ext>
            </a:extLst>
          </p:cNvPr>
          <p:cNvSpPr txBox="1"/>
          <p:nvPr/>
        </p:nvSpPr>
        <p:spPr>
          <a:xfrm>
            <a:off x="620268" y="764666"/>
            <a:ext cx="11087100" cy="561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dirty="0"/>
              <a:t>Temi e obiettivi trasversali sull’integrazione sociosanitaria condivisi, a livello provinciale, tra ATS Bergamo, l’ASST papa Giovanni XXIII, l’ASST Bergamo EST, l’ASST Bergamo Ovest ed i 14 Ambiti Territoriali Sociali della provincia di Bergamo: 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it-IT" sz="1500" dirty="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1.  PROMOZIONE DELLA SALUTE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2.  VALUTAZIONE: filiera PUA - EVM/UVM - COT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3.  CAREGIVER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4.  CONTINUITA’ ASSISTENZIALE: raccordo con le Unità d’Offerta sociosanitarie e sociali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5.  SVILUPPO DEL WELFARE LOCALE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6.  ORGANISMO DI COORDINAMENTO PER LA SALUTE MENTALE LE DIPENDENZE E LA DISABILITA’ (OCSMD)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it-IT" sz="1500" b="1" dirty="0"/>
          </a:p>
          <a:p>
            <a:pPr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dirty="0"/>
              <a:t>Obiettivi sociali di rilevanza provinciale, considerati prioritari dai 14 Ambiti Territoriali Sociali della provincia di Bergamo, che saranno portati avanti congiuntamente dal Collegio dei Sindaci e dai Presidenti delle Assemblee dei Sindaci dei Piani di Zona supportati, sul piano tecnico, dal Coordinamento dei 14 Uffici di Piano:</a:t>
            </a:r>
          </a:p>
          <a:p>
            <a:pPr lvl="0" algn="just">
              <a:lnSpc>
                <a:spcPct val="90000"/>
              </a:lnSpc>
              <a:spcAft>
                <a:spcPts val="600"/>
              </a:spcAft>
            </a:pPr>
            <a:endParaRPr lang="it-IT" sz="1500" dirty="0"/>
          </a:p>
          <a:p>
            <a:pPr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1 - FRAGILITA’, GRAVE EMARGINAZIONE E INCLUSIONE SOCIALE</a:t>
            </a:r>
          </a:p>
          <a:p>
            <a:pPr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2 – LAVORO</a:t>
            </a:r>
          </a:p>
          <a:p>
            <a:pPr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3 – CASA</a:t>
            </a:r>
          </a:p>
          <a:p>
            <a:pPr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4 - SPERIMENTAZIONE DELL’EDUCATORE DI PLESSO E COMUNITA’</a:t>
            </a:r>
          </a:p>
          <a:p>
            <a:pPr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500" b="1" dirty="0"/>
              <a:t>5 - PROGETTO DI VITA DISABILITÀ ADULTA</a:t>
            </a:r>
          </a:p>
        </p:txBody>
      </p:sp>
    </p:spTree>
    <p:extLst>
      <p:ext uri="{BB962C8B-B14F-4D97-AF65-F5344CB8AC3E}">
        <p14:creationId xmlns:p14="http://schemas.microsoft.com/office/powerpoint/2010/main" val="1350822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62E9C1-17C5-EBE3-86B0-E923578C9C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89761" y="2178449"/>
            <a:ext cx="3104657" cy="3939061"/>
          </a:xfrm>
        </p:spPr>
        <p:txBody>
          <a:bodyPr>
            <a:normAutofit/>
          </a:bodyPr>
          <a:lstStyle/>
          <a:p>
            <a:pPr algn="ctr"/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Elemento centrale della programmazione sociale del Piano di Zona 2025/2027 è il Servizio di Segretariato Sociale e il Servizio Sociale Professionale</a:t>
            </a:r>
            <a:b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in stretta connessione con i Tavoli di scopo dell’Ambito territoriale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B9185C8-8366-21C7-18B7-9074A461AB9D}"/>
              </a:ext>
            </a:extLst>
          </p:cNvPr>
          <p:cNvSpPr txBox="1"/>
          <p:nvPr/>
        </p:nvSpPr>
        <p:spPr>
          <a:xfrm>
            <a:off x="3970352" y="767360"/>
            <a:ext cx="395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GOVERNANCE</a:t>
            </a:r>
          </a:p>
        </p:txBody>
      </p:sp>
      <p:sp>
        <p:nvSpPr>
          <p:cNvPr id="15" name="Doppia parentesi graffa 14">
            <a:extLst>
              <a:ext uri="{FF2B5EF4-FFF2-40B4-BE49-F238E27FC236}">
                <a16:creationId xmlns:a16="http://schemas.microsoft.com/office/drawing/2014/main" id="{94F762D7-95A7-F2A3-9C12-C86C47CE406F}"/>
              </a:ext>
            </a:extLst>
          </p:cNvPr>
          <p:cNvSpPr/>
          <p:nvPr/>
        </p:nvSpPr>
        <p:spPr>
          <a:xfrm>
            <a:off x="7924800" y="1968155"/>
            <a:ext cx="3834581" cy="4184913"/>
          </a:xfrm>
          <a:prstGeom prst="bracePair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66857B7-532E-8167-58B3-1A4025B54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729" y="1964642"/>
            <a:ext cx="4236944" cy="72400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A528C23-E63C-CBA4-F2F4-AD5AB9CB0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19" y="1855520"/>
            <a:ext cx="7315198" cy="441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8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8886A6-5426-494B-96D8-D962D2BA0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A3ED336-C09E-46E8-9774-B977D15FC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2347"/>
            <a:ext cx="12191999" cy="6105653"/>
          </a:xfrm>
          <a:custGeom>
            <a:avLst/>
            <a:gdLst>
              <a:gd name="connsiteX0" fmla="*/ 7538181 w 12191999"/>
              <a:gd name="connsiteY0" fmla="*/ 484 h 6105653"/>
              <a:gd name="connsiteX1" fmla="*/ 7569993 w 12191999"/>
              <a:gd name="connsiteY1" fmla="*/ 5527 h 6105653"/>
              <a:gd name="connsiteX2" fmla="*/ 7587853 w 12191999"/>
              <a:gd name="connsiteY2" fmla="*/ 84028 h 6105653"/>
              <a:gd name="connsiteX3" fmla="*/ 7559278 w 12191999"/>
              <a:gd name="connsiteY3" fmla="*/ 325347 h 6105653"/>
              <a:gd name="connsiteX4" fmla="*/ 7795021 w 12191999"/>
              <a:gd name="connsiteY4" fmla="*/ 25878 h 6105653"/>
              <a:gd name="connsiteX5" fmla="*/ 7759302 w 12191999"/>
              <a:gd name="connsiteY5" fmla="*/ 249752 h 6105653"/>
              <a:gd name="connsiteX6" fmla="*/ 7852171 w 12191999"/>
              <a:gd name="connsiteY6" fmla="*/ 313717 h 6105653"/>
              <a:gd name="connsiteX7" fmla="*/ 8002190 w 12191999"/>
              <a:gd name="connsiteY7" fmla="*/ 418385 h 6105653"/>
              <a:gd name="connsiteX8" fmla="*/ 8084343 w 12191999"/>
              <a:gd name="connsiteY8" fmla="*/ 491072 h 6105653"/>
              <a:gd name="connsiteX9" fmla="*/ 8348662 w 12191999"/>
              <a:gd name="connsiteY9" fmla="*/ 520146 h 6105653"/>
              <a:gd name="connsiteX10" fmla="*/ 8637984 w 12191999"/>
              <a:gd name="connsiteY10" fmla="*/ 459090 h 6105653"/>
              <a:gd name="connsiteX11" fmla="*/ 8784431 w 12191999"/>
              <a:gd name="connsiteY11" fmla="*/ 290457 h 6105653"/>
              <a:gd name="connsiteX12" fmla="*/ 8948737 w 12191999"/>
              <a:gd name="connsiteY12" fmla="*/ 339884 h 6105653"/>
              <a:gd name="connsiteX13" fmla="*/ 8848725 w 12191999"/>
              <a:gd name="connsiteY13" fmla="*/ 697501 h 6105653"/>
              <a:gd name="connsiteX14" fmla="*/ 9238059 w 12191999"/>
              <a:gd name="connsiteY14" fmla="*/ 165437 h 6105653"/>
              <a:gd name="connsiteX15" fmla="*/ 9255919 w 12191999"/>
              <a:gd name="connsiteY15" fmla="*/ 255567 h 6105653"/>
              <a:gd name="connsiteX16" fmla="*/ 9477374 w 12191999"/>
              <a:gd name="connsiteY16" fmla="*/ 578295 h 6105653"/>
              <a:gd name="connsiteX17" fmla="*/ 9488091 w 12191999"/>
              <a:gd name="connsiteY17" fmla="*/ 595740 h 6105653"/>
              <a:gd name="connsiteX18" fmla="*/ 9627393 w 12191999"/>
              <a:gd name="connsiteY18" fmla="*/ 650981 h 6105653"/>
              <a:gd name="connsiteX19" fmla="*/ 9648824 w 12191999"/>
              <a:gd name="connsiteY19" fmla="*/ 825429 h 6105653"/>
              <a:gd name="connsiteX20" fmla="*/ 9616678 w 12191999"/>
              <a:gd name="connsiteY20" fmla="*/ 970802 h 6105653"/>
              <a:gd name="connsiteX21" fmla="*/ 9655968 w 12191999"/>
              <a:gd name="connsiteY21" fmla="*/ 1127805 h 6105653"/>
              <a:gd name="connsiteX22" fmla="*/ 9638109 w 12191999"/>
              <a:gd name="connsiteY22" fmla="*/ 1267362 h 6105653"/>
              <a:gd name="connsiteX23" fmla="*/ 9663111 w 12191999"/>
              <a:gd name="connsiteY23" fmla="*/ 1386568 h 6105653"/>
              <a:gd name="connsiteX24" fmla="*/ 9780984 w 12191999"/>
              <a:gd name="connsiteY24" fmla="*/ 1270269 h 6105653"/>
              <a:gd name="connsiteX25" fmla="*/ 9780984 w 12191999"/>
              <a:gd name="connsiteY25" fmla="*/ 1107452 h 6105653"/>
              <a:gd name="connsiteX26" fmla="*/ 9855993 w 12191999"/>
              <a:gd name="connsiteY26" fmla="*/ 991154 h 6105653"/>
              <a:gd name="connsiteX27" fmla="*/ 9991724 w 12191999"/>
              <a:gd name="connsiteY27" fmla="*/ 880670 h 6105653"/>
              <a:gd name="connsiteX28" fmla="*/ 10209609 w 12191999"/>
              <a:gd name="connsiteY28" fmla="*/ 491071 h 6105653"/>
              <a:gd name="connsiteX29" fmla="*/ 10291762 w 12191999"/>
              <a:gd name="connsiteY29" fmla="*/ 421292 h 6105653"/>
              <a:gd name="connsiteX30" fmla="*/ 9973865 w 12191999"/>
              <a:gd name="connsiteY30" fmla="*/ 1531941 h 6105653"/>
              <a:gd name="connsiteX31" fmla="*/ 10106024 w 12191999"/>
              <a:gd name="connsiteY31" fmla="*/ 1188861 h 6105653"/>
              <a:gd name="connsiteX32" fmla="*/ 10081022 w 12191999"/>
              <a:gd name="connsiteY32" fmla="*/ 1421458 h 6105653"/>
              <a:gd name="connsiteX33" fmla="*/ 10170318 w 12191999"/>
              <a:gd name="connsiteY33" fmla="*/ 1549385 h 6105653"/>
              <a:gd name="connsiteX34" fmla="*/ 10198893 w 12191999"/>
              <a:gd name="connsiteY34" fmla="*/ 1549385 h 6105653"/>
              <a:gd name="connsiteX35" fmla="*/ 10281046 w 12191999"/>
              <a:gd name="connsiteY35" fmla="*/ 1453439 h 6105653"/>
              <a:gd name="connsiteX36" fmla="*/ 10334625 w 12191999"/>
              <a:gd name="connsiteY36" fmla="*/ 1398198 h 6105653"/>
              <a:gd name="connsiteX37" fmla="*/ 10527506 w 12191999"/>
              <a:gd name="connsiteY37" fmla="*/ 1247010 h 6105653"/>
              <a:gd name="connsiteX38" fmla="*/ 10548937 w 12191999"/>
              <a:gd name="connsiteY38" fmla="*/ 1354586 h 6105653"/>
              <a:gd name="connsiteX39" fmla="*/ 10588228 w 12191999"/>
              <a:gd name="connsiteY39" fmla="*/ 1395290 h 6105653"/>
              <a:gd name="connsiteX40" fmla="*/ 10645378 w 12191999"/>
              <a:gd name="connsiteY40" fmla="*/ 1366216 h 6105653"/>
              <a:gd name="connsiteX41" fmla="*/ 10820400 w 12191999"/>
              <a:gd name="connsiteY41" fmla="*/ 1031858 h 6105653"/>
              <a:gd name="connsiteX42" fmla="*/ 10956131 w 12191999"/>
              <a:gd name="connsiteY42" fmla="*/ 1005691 h 6105653"/>
              <a:gd name="connsiteX43" fmla="*/ 10977562 w 12191999"/>
              <a:gd name="connsiteY43" fmla="*/ 1069655 h 6105653"/>
              <a:gd name="connsiteX44" fmla="*/ 10966847 w 12191999"/>
              <a:gd name="connsiteY44" fmla="*/ 1142341 h 6105653"/>
              <a:gd name="connsiteX45" fmla="*/ 11074003 w 12191999"/>
              <a:gd name="connsiteY45" fmla="*/ 1084192 h 6105653"/>
              <a:gd name="connsiteX46" fmla="*/ 11181159 w 12191999"/>
              <a:gd name="connsiteY46" fmla="*/ 848688 h 6105653"/>
              <a:gd name="connsiteX47" fmla="*/ 11238309 w 12191999"/>
              <a:gd name="connsiteY47" fmla="*/ 805077 h 6105653"/>
              <a:gd name="connsiteX48" fmla="*/ 11266884 w 12191999"/>
              <a:gd name="connsiteY48" fmla="*/ 863226 h 6105653"/>
              <a:gd name="connsiteX49" fmla="*/ 11277600 w 12191999"/>
              <a:gd name="connsiteY49" fmla="*/ 906838 h 6105653"/>
              <a:gd name="connsiteX50" fmla="*/ 11724084 w 12191999"/>
              <a:gd name="connsiteY50" fmla="*/ 5527 h 6105653"/>
              <a:gd name="connsiteX51" fmla="*/ 11727656 w 12191999"/>
              <a:gd name="connsiteY51" fmla="*/ 209048 h 6105653"/>
              <a:gd name="connsiteX52" fmla="*/ 11656218 w 12191999"/>
              <a:gd name="connsiteY52" fmla="*/ 409663 h 6105653"/>
              <a:gd name="connsiteX53" fmla="*/ 11666934 w 12191999"/>
              <a:gd name="connsiteY53" fmla="*/ 621907 h 6105653"/>
              <a:gd name="connsiteX54" fmla="*/ 11631215 w 12191999"/>
              <a:gd name="connsiteY54" fmla="*/ 822521 h 6105653"/>
              <a:gd name="connsiteX55" fmla="*/ 11631215 w 12191999"/>
              <a:gd name="connsiteY55" fmla="*/ 996969 h 6105653"/>
              <a:gd name="connsiteX56" fmla="*/ 11684793 w 12191999"/>
              <a:gd name="connsiteY56" fmla="*/ 834151 h 6105653"/>
              <a:gd name="connsiteX57" fmla="*/ 11774090 w 12191999"/>
              <a:gd name="connsiteY57" fmla="*/ 773095 h 6105653"/>
              <a:gd name="connsiteX58" fmla="*/ 11856243 w 12191999"/>
              <a:gd name="connsiteY58" fmla="*/ 793447 h 6105653"/>
              <a:gd name="connsiteX59" fmla="*/ 11831240 w 12191999"/>
              <a:gd name="connsiteY59" fmla="*/ 860319 h 6105653"/>
              <a:gd name="connsiteX60" fmla="*/ 11738371 w 12191999"/>
              <a:gd name="connsiteY60" fmla="*/ 938820 h 6105653"/>
              <a:gd name="connsiteX61" fmla="*/ 11795521 w 12191999"/>
              <a:gd name="connsiteY61" fmla="*/ 956264 h 6105653"/>
              <a:gd name="connsiteX62" fmla="*/ 11838384 w 12191999"/>
              <a:gd name="connsiteY62" fmla="*/ 1002784 h 6105653"/>
              <a:gd name="connsiteX63" fmla="*/ 11816952 w 12191999"/>
              <a:gd name="connsiteY63" fmla="*/ 1270269 h 6105653"/>
              <a:gd name="connsiteX64" fmla="*/ 11999118 w 12191999"/>
              <a:gd name="connsiteY64" fmla="*/ 1092915 h 6105653"/>
              <a:gd name="connsiteX65" fmla="*/ 12027693 w 12191999"/>
              <a:gd name="connsiteY65" fmla="*/ 979524 h 6105653"/>
              <a:gd name="connsiteX66" fmla="*/ 12102703 w 12191999"/>
              <a:gd name="connsiteY66" fmla="*/ 953357 h 6105653"/>
              <a:gd name="connsiteX67" fmla="*/ 12120562 w 12191999"/>
              <a:gd name="connsiteY67" fmla="*/ 1005691 h 6105653"/>
              <a:gd name="connsiteX68" fmla="*/ 12056268 w 12191999"/>
              <a:gd name="connsiteY68" fmla="*/ 1267362 h 6105653"/>
              <a:gd name="connsiteX69" fmla="*/ 12081272 w 12191999"/>
              <a:gd name="connsiteY69" fmla="*/ 1310974 h 6105653"/>
              <a:gd name="connsiteX70" fmla="*/ 12191999 w 12191999"/>
              <a:gd name="connsiteY70" fmla="*/ 1008598 h 6105653"/>
              <a:gd name="connsiteX71" fmla="*/ 12191999 w 12191999"/>
              <a:gd name="connsiteY71" fmla="*/ 6105653 h 6105653"/>
              <a:gd name="connsiteX72" fmla="*/ 0 w 12191999"/>
              <a:gd name="connsiteY72" fmla="*/ 6105653 h 6105653"/>
              <a:gd name="connsiteX73" fmla="*/ 0 w 12191999"/>
              <a:gd name="connsiteY73" fmla="*/ 927116 h 6105653"/>
              <a:gd name="connsiteX74" fmla="*/ 61930 w 12191999"/>
              <a:gd name="connsiteY74" fmla="*/ 902578 h 6105653"/>
              <a:gd name="connsiteX75" fmla="*/ 155971 w 12191999"/>
              <a:gd name="connsiteY75" fmla="*/ 883588 h 6105653"/>
              <a:gd name="connsiteX76" fmla="*/ 277414 w 12191999"/>
              <a:gd name="connsiteY76" fmla="*/ 802179 h 6105653"/>
              <a:gd name="connsiteX77" fmla="*/ 638174 w 12191999"/>
              <a:gd name="connsiteY77" fmla="*/ 430025 h 6105653"/>
              <a:gd name="connsiteX78" fmla="*/ 477440 w 12191999"/>
              <a:gd name="connsiteY78" fmla="*/ 784735 h 6105653"/>
              <a:gd name="connsiteX79" fmla="*/ 827483 w 12191999"/>
              <a:gd name="connsiteY79" fmla="*/ 418395 h 6105653"/>
              <a:gd name="connsiteX80" fmla="*/ 956071 w 12191999"/>
              <a:gd name="connsiteY80" fmla="*/ 241040 h 6105653"/>
              <a:gd name="connsiteX81" fmla="*/ 999268 w 12191999"/>
              <a:gd name="connsiteY81" fmla="*/ 192386 h 6105653"/>
              <a:gd name="connsiteX82" fmla="*/ 1031080 w 12191999"/>
              <a:gd name="connsiteY82" fmla="*/ 197429 h 6105653"/>
              <a:gd name="connsiteX83" fmla="*/ 1048940 w 12191999"/>
              <a:gd name="connsiteY83" fmla="*/ 275930 h 6105653"/>
              <a:gd name="connsiteX84" fmla="*/ 1020365 w 12191999"/>
              <a:gd name="connsiteY84" fmla="*/ 517249 h 6105653"/>
              <a:gd name="connsiteX85" fmla="*/ 1256108 w 12191999"/>
              <a:gd name="connsiteY85" fmla="*/ 217780 h 6105653"/>
              <a:gd name="connsiteX86" fmla="*/ 1220389 w 12191999"/>
              <a:gd name="connsiteY86" fmla="*/ 441654 h 6105653"/>
              <a:gd name="connsiteX87" fmla="*/ 1313258 w 12191999"/>
              <a:gd name="connsiteY87" fmla="*/ 505619 h 6105653"/>
              <a:gd name="connsiteX88" fmla="*/ 1463277 w 12191999"/>
              <a:gd name="connsiteY88" fmla="*/ 610287 h 6105653"/>
              <a:gd name="connsiteX89" fmla="*/ 1545430 w 12191999"/>
              <a:gd name="connsiteY89" fmla="*/ 682974 h 6105653"/>
              <a:gd name="connsiteX90" fmla="*/ 1809749 w 12191999"/>
              <a:gd name="connsiteY90" fmla="*/ 712048 h 6105653"/>
              <a:gd name="connsiteX91" fmla="*/ 2099071 w 12191999"/>
              <a:gd name="connsiteY91" fmla="*/ 650992 h 6105653"/>
              <a:gd name="connsiteX92" fmla="*/ 2245518 w 12191999"/>
              <a:gd name="connsiteY92" fmla="*/ 482359 h 6105653"/>
              <a:gd name="connsiteX93" fmla="*/ 2409824 w 12191999"/>
              <a:gd name="connsiteY93" fmla="*/ 531786 h 6105653"/>
              <a:gd name="connsiteX94" fmla="*/ 2309812 w 12191999"/>
              <a:gd name="connsiteY94" fmla="*/ 889403 h 6105653"/>
              <a:gd name="connsiteX95" fmla="*/ 2699146 w 12191999"/>
              <a:gd name="connsiteY95" fmla="*/ 357339 h 6105653"/>
              <a:gd name="connsiteX96" fmla="*/ 2717006 w 12191999"/>
              <a:gd name="connsiteY96" fmla="*/ 447469 h 6105653"/>
              <a:gd name="connsiteX97" fmla="*/ 2938461 w 12191999"/>
              <a:gd name="connsiteY97" fmla="*/ 770197 h 6105653"/>
              <a:gd name="connsiteX98" fmla="*/ 2949178 w 12191999"/>
              <a:gd name="connsiteY98" fmla="*/ 787642 h 6105653"/>
              <a:gd name="connsiteX99" fmla="*/ 3088480 w 12191999"/>
              <a:gd name="connsiteY99" fmla="*/ 842883 h 6105653"/>
              <a:gd name="connsiteX100" fmla="*/ 3109911 w 12191999"/>
              <a:gd name="connsiteY100" fmla="*/ 1017331 h 6105653"/>
              <a:gd name="connsiteX101" fmla="*/ 3077765 w 12191999"/>
              <a:gd name="connsiteY101" fmla="*/ 1162704 h 6105653"/>
              <a:gd name="connsiteX102" fmla="*/ 3117055 w 12191999"/>
              <a:gd name="connsiteY102" fmla="*/ 1319707 h 6105653"/>
              <a:gd name="connsiteX103" fmla="*/ 3099196 w 12191999"/>
              <a:gd name="connsiteY103" fmla="*/ 1459264 h 6105653"/>
              <a:gd name="connsiteX104" fmla="*/ 3124198 w 12191999"/>
              <a:gd name="connsiteY104" fmla="*/ 1578470 h 6105653"/>
              <a:gd name="connsiteX105" fmla="*/ 3242071 w 12191999"/>
              <a:gd name="connsiteY105" fmla="*/ 1462171 h 6105653"/>
              <a:gd name="connsiteX106" fmla="*/ 3242071 w 12191999"/>
              <a:gd name="connsiteY106" fmla="*/ 1299354 h 6105653"/>
              <a:gd name="connsiteX107" fmla="*/ 3317080 w 12191999"/>
              <a:gd name="connsiteY107" fmla="*/ 1183056 h 6105653"/>
              <a:gd name="connsiteX108" fmla="*/ 3452811 w 12191999"/>
              <a:gd name="connsiteY108" fmla="*/ 1072572 h 6105653"/>
              <a:gd name="connsiteX109" fmla="*/ 3670696 w 12191999"/>
              <a:gd name="connsiteY109" fmla="*/ 682973 h 6105653"/>
              <a:gd name="connsiteX110" fmla="*/ 3752849 w 12191999"/>
              <a:gd name="connsiteY110" fmla="*/ 613194 h 6105653"/>
              <a:gd name="connsiteX111" fmla="*/ 3434952 w 12191999"/>
              <a:gd name="connsiteY111" fmla="*/ 1723843 h 6105653"/>
              <a:gd name="connsiteX112" fmla="*/ 3567111 w 12191999"/>
              <a:gd name="connsiteY112" fmla="*/ 1380763 h 6105653"/>
              <a:gd name="connsiteX113" fmla="*/ 3542109 w 12191999"/>
              <a:gd name="connsiteY113" fmla="*/ 1613360 h 6105653"/>
              <a:gd name="connsiteX114" fmla="*/ 3631405 w 12191999"/>
              <a:gd name="connsiteY114" fmla="*/ 1741287 h 6105653"/>
              <a:gd name="connsiteX115" fmla="*/ 3659980 w 12191999"/>
              <a:gd name="connsiteY115" fmla="*/ 1741287 h 6105653"/>
              <a:gd name="connsiteX116" fmla="*/ 3742133 w 12191999"/>
              <a:gd name="connsiteY116" fmla="*/ 1645341 h 6105653"/>
              <a:gd name="connsiteX117" fmla="*/ 3795712 w 12191999"/>
              <a:gd name="connsiteY117" fmla="*/ 1590100 h 6105653"/>
              <a:gd name="connsiteX118" fmla="*/ 3988593 w 12191999"/>
              <a:gd name="connsiteY118" fmla="*/ 1438912 h 6105653"/>
              <a:gd name="connsiteX119" fmla="*/ 4010024 w 12191999"/>
              <a:gd name="connsiteY119" fmla="*/ 1546488 h 6105653"/>
              <a:gd name="connsiteX120" fmla="*/ 4049315 w 12191999"/>
              <a:gd name="connsiteY120" fmla="*/ 1587192 h 6105653"/>
              <a:gd name="connsiteX121" fmla="*/ 4106465 w 12191999"/>
              <a:gd name="connsiteY121" fmla="*/ 1558118 h 6105653"/>
              <a:gd name="connsiteX122" fmla="*/ 4281487 w 12191999"/>
              <a:gd name="connsiteY122" fmla="*/ 1223760 h 6105653"/>
              <a:gd name="connsiteX123" fmla="*/ 4417219 w 12191999"/>
              <a:gd name="connsiteY123" fmla="*/ 1197593 h 6105653"/>
              <a:gd name="connsiteX124" fmla="*/ 4438649 w 12191999"/>
              <a:gd name="connsiteY124" fmla="*/ 1261557 h 6105653"/>
              <a:gd name="connsiteX125" fmla="*/ 4427935 w 12191999"/>
              <a:gd name="connsiteY125" fmla="*/ 1334243 h 6105653"/>
              <a:gd name="connsiteX126" fmla="*/ 4535090 w 12191999"/>
              <a:gd name="connsiteY126" fmla="*/ 1276094 h 6105653"/>
              <a:gd name="connsiteX127" fmla="*/ 4642246 w 12191999"/>
              <a:gd name="connsiteY127" fmla="*/ 1040590 h 6105653"/>
              <a:gd name="connsiteX128" fmla="*/ 4699396 w 12191999"/>
              <a:gd name="connsiteY128" fmla="*/ 996979 h 6105653"/>
              <a:gd name="connsiteX129" fmla="*/ 4727971 w 12191999"/>
              <a:gd name="connsiteY129" fmla="*/ 1055128 h 6105653"/>
              <a:gd name="connsiteX130" fmla="*/ 4738688 w 12191999"/>
              <a:gd name="connsiteY130" fmla="*/ 1098740 h 6105653"/>
              <a:gd name="connsiteX131" fmla="*/ 5185172 w 12191999"/>
              <a:gd name="connsiteY131" fmla="*/ 197429 h 6105653"/>
              <a:gd name="connsiteX132" fmla="*/ 5188744 w 12191999"/>
              <a:gd name="connsiteY132" fmla="*/ 400950 h 6105653"/>
              <a:gd name="connsiteX133" fmla="*/ 5117306 w 12191999"/>
              <a:gd name="connsiteY133" fmla="*/ 601565 h 6105653"/>
              <a:gd name="connsiteX134" fmla="*/ 5128021 w 12191999"/>
              <a:gd name="connsiteY134" fmla="*/ 813809 h 6105653"/>
              <a:gd name="connsiteX135" fmla="*/ 5092302 w 12191999"/>
              <a:gd name="connsiteY135" fmla="*/ 1014423 h 6105653"/>
              <a:gd name="connsiteX136" fmla="*/ 5092302 w 12191999"/>
              <a:gd name="connsiteY136" fmla="*/ 1188871 h 6105653"/>
              <a:gd name="connsiteX137" fmla="*/ 5145880 w 12191999"/>
              <a:gd name="connsiteY137" fmla="*/ 1026053 h 6105653"/>
              <a:gd name="connsiteX138" fmla="*/ 5235177 w 12191999"/>
              <a:gd name="connsiteY138" fmla="*/ 964997 h 6105653"/>
              <a:gd name="connsiteX139" fmla="*/ 5317331 w 12191999"/>
              <a:gd name="connsiteY139" fmla="*/ 985349 h 6105653"/>
              <a:gd name="connsiteX140" fmla="*/ 5292327 w 12191999"/>
              <a:gd name="connsiteY140" fmla="*/ 1052221 h 6105653"/>
              <a:gd name="connsiteX141" fmla="*/ 5199458 w 12191999"/>
              <a:gd name="connsiteY141" fmla="*/ 1130722 h 6105653"/>
              <a:gd name="connsiteX142" fmla="*/ 5256608 w 12191999"/>
              <a:gd name="connsiteY142" fmla="*/ 1148166 h 6105653"/>
              <a:gd name="connsiteX143" fmla="*/ 5299471 w 12191999"/>
              <a:gd name="connsiteY143" fmla="*/ 1194686 h 6105653"/>
              <a:gd name="connsiteX144" fmla="*/ 5278039 w 12191999"/>
              <a:gd name="connsiteY144" fmla="*/ 1462171 h 6105653"/>
              <a:gd name="connsiteX145" fmla="*/ 5460205 w 12191999"/>
              <a:gd name="connsiteY145" fmla="*/ 1284817 h 6105653"/>
              <a:gd name="connsiteX146" fmla="*/ 5488780 w 12191999"/>
              <a:gd name="connsiteY146" fmla="*/ 1171426 h 6105653"/>
              <a:gd name="connsiteX147" fmla="*/ 5539513 w 12191999"/>
              <a:gd name="connsiteY147" fmla="*/ 1140353 h 6105653"/>
              <a:gd name="connsiteX148" fmla="*/ 5552720 w 12191999"/>
              <a:gd name="connsiteY148" fmla="*/ 1143022 h 6105653"/>
              <a:gd name="connsiteX149" fmla="*/ 5574208 w 12191999"/>
              <a:gd name="connsiteY149" fmla="*/ 1115811 h 6105653"/>
              <a:gd name="connsiteX150" fmla="*/ 5734050 w 12191999"/>
              <a:gd name="connsiteY150" fmla="*/ 1075470 h 6105653"/>
              <a:gd name="connsiteX151" fmla="*/ 5798343 w 12191999"/>
              <a:gd name="connsiteY151" fmla="*/ 1020228 h 6105653"/>
              <a:gd name="connsiteX152" fmla="*/ 5884068 w 12191999"/>
              <a:gd name="connsiteY152" fmla="*/ 883578 h 6105653"/>
              <a:gd name="connsiteX153" fmla="*/ 6066234 w 12191999"/>
              <a:gd name="connsiteY153" fmla="*/ 645166 h 6105653"/>
              <a:gd name="connsiteX154" fmla="*/ 6109096 w 12191999"/>
              <a:gd name="connsiteY154" fmla="*/ 732391 h 6105653"/>
              <a:gd name="connsiteX155" fmla="*/ 5998368 w 12191999"/>
              <a:gd name="connsiteY155" fmla="*/ 985338 h 6105653"/>
              <a:gd name="connsiteX156" fmla="*/ 5969793 w 12191999"/>
              <a:gd name="connsiteY156" fmla="*/ 1168509 h 6105653"/>
              <a:gd name="connsiteX157" fmla="*/ 6162674 w 12191999"/>
              <a:gd name="connsiteY157" fmla="*/ 909745 h 6105653"/>
              <a:gd name="connsiteX158" fmla="*/ 6412705 w 12191999"/>
              <a:gd name="connsiteY158" fmla="*/ 659704 h 6105653"/>
              <a:gd name="connsiteX159" fmla="*/ 6366271 w 12191999"/>
              <a:gd name="connsiteY159" fmla="*/ 851596 h 6105653"/>
              <a:gd name="connsiteX160" fmla="*/ 6398418 w 12191999"/>
              <a:gd name="connsiteY160" fmla="*/ 860319 h 6105653"/>
              <a:gd name="connsiteX161" fmla="*/ 6694884 w 12191999"/>
              <a:gd name="connsiteY161" fmla="*/ 691686 h 6105653"/>
              <a:gd name="connsiteX162" fmla="*/ 6816327 w 12191999"/>
              <a:gd name="connsiteY162" fmla="*/ 610277 h 6105653"/>
              <a:gd name="connsiteX163" fmla="*/ 7177087 w 12191999"/>
              <a:gd name="connsiteY163" fmla="*/ 238123 h 6105653"/>
              <a:gd name="connsiteX164" fmla="*/ 7016353 w 12191999"/>
              <a:gd name="connsiteY164" fmla="*/ 592833 h 6105653"/>
              <a:gd name="connsiteX165" fmla="*/ 7366396 w 12191999"/>
              <a:gd name="connsiteY165" fmla="*/ 226493 h 6105653"/>
              <a:gd name="connsiteX166" fmla="*/ 7494984 w 12191999"/>
              <a:gd name="connsiteY166" fmla="*/ 49138 h 6105653"/>
              <a:gd name="connsiteX167" fmla="*/ 7538181 w 12191999"/>
              <a:gd name="connsiteY167" fmla="*/ 484 h 6105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12191999" h="6105653">
                <a:moveTo>
                  <a:pt x="7538181" y="484"/>
                </a:moveTo>
                <a:cubicBezTo>
                  <a:pt x="7546999" y="-833"/>
                  <a:pt x="7557492" y="439"/>
                  <a:pt x="7569993" y="5527"/>
                </a:cubicBezTo>
                <a:cubicBezTo>
                  <a:pt x="7612855" y="22971"/>
                  <a:pt x="7598567" y="54953"/>
                  <a:pt x="7587853" y="84028"/>
                </a:cubicBezTo>
                <a:cubicBezTo>
                  <a:pt x="7559278" y="153806"/>
                  <a:pt x="7559278" y="229401"/>
                  <a:pt x="7559278" y="325347"/>
                </a:cubicBezTo>
                <a:cubicBezTo>
                  <a:pt x="7695009" y="243938"/>
                  <a:pt x="7652146" y="95658"/>
                  <a:pt x="7795021" y="25878"/>
                </a:cubicBezTo>
                <a:cubicBezTo>
                  <a:pt x="7820024" y="113102"/>
                  <a:pt x="7770018" y="179974"/>
                  <a:pt x="7759302" y="249752"/>
                </a:cubicBezTo>
                <a:cubicBezTo>
                  <a:pt x="7748587" y="313717"/>
                  <a:pt x="7773590" y="328254"/>
                  <a:pt x="7852171" y="313717"/>
                </a:cubicBezTo>
                <a:cubicBezTo>
                  <a:pt x="7973615" y="290457"/>
                  <a:pt x="8034337" y="325347"/>
                  <a:pt x="8002190" y="418385"/>
                </a:cubicBezTo>
                <a:cubicBezTo>
                  <a:pt x="7970043" y="505609"/>
                  <a:pt x="8016478" y="514331"/>
                  <a:pt x="8084343" y="491072"/>
                </a:cubicBezTo>
                <a:cubicBezTo>
                  <a:pt x="8184355" y="456182"/>
                  <a:pt x="8262937" y="493979"/>
                  <a:pt x="8348662" y="520146"/>
                </a:cubicBezTo>
                <a:cubicBezTo>
                  <a:pt x="8477249" y="560851"/>
                  <a:pt x="8541543" y="543406"/>
                  <a:pt x="8637984" y="459090"/>
                </a:cubicBezTo>
                <a:cubicBezTo>
                  <a:pt x="8691561" y="409663"/>
                  <a:pt x="8737996" y="360236"/>
                  <a:pt x="8784431" y="290457"/>
                </a:cubicBezTo>
                <a:cubicBezTo>
                  <a:pt x="8809434" y="450367"/>
                  <a:pt x="8895158" y="284642"/>
                  <a:pt x="8948737" y="339884"/>
                </a:cubicBezTo>
                <a:cubicBezTo>
                  <a:pt x="8970168" y="453274"/>
                  <a:pt x="8798717" y="543406"/>
                  <a:pt x="8848725" y="697501"/>
                </a:cubicBezTo>
                <a:cubicBezTo>
                  <a:pt x="8995171" y="511424"/>
                  <a:pt x="9041606" y="302087"/>
                  <a:pt x="9238059" y="165437"/>
                </a:cubicBezTo>
                <a:cubicBezTo>
                  <a:pt x="9280921" y="197419"/>
                  <a:pt x="9238059" y="229401"/>
                  <a:pt x="9255919" y="255567"/>
                </a:cubicBezTo>
                <a:cubicBezTo>
                  <a:pt x="9266634" y="255567"/>
                  <a:pt x="9198767" y="560851"/>
                  <a:pt x="9477374" y="578295"/>
                </a:cubicBezTo>
                <a:cubicBezTo>
                  <a:pt x="9477374" y="584110"/>
                  <a:pt x="9477374" y="589925"/>
                  <a:pt x="9488091" y="595740"/>
                </a:cubicBezTo>
                <a:cubicBezTo>
                  <a:pt x="9527380" y="627722"/>
                  <a:pt x="9620249" y="598648"/>
                  <a:pt x="9627393" y="650981"/>
                </a:cubicBezTo>
                <a:cubicBezTo>
                  <a:pt x="9634537" y="709131"/>
                  <a:pt x="9666684" y="764373"/>
                  <a:pt x="9648824" y="825429"/>
                </a:cubicBezTo>
                <a:cubicBezTo>
                  <a:pt x="9634537" y="871948"/>
                  <a:pt x="9616678" y="921374"/>
                  <a:pt x="9616678" y="970802"/>
                </a:cubicBezTo>
                <a:cubicBezTo>
                  <a:pt x="9616678" y="1023136"/>
                  <a:pt x="9495233" y="1095822"/>
                  <a:pt x="9655968" y="1127805"/>
                </a:cubicBezTo>
                <a:cubicBezTo>
                  <a:pt x="9663111" y="1127805"/>
                  <a:pt x="9645252" y="1217935"/>
                  <a:pt x="9638109" y="1267362"/>
                </a:cubicBezTo>
                <a:cubicBezTo>
                  <a:pt x="9630965" y="1308066"/>
                  <a:pt x="9598818" y="1357494"/>
                  <a:pt x="9663111" y="1386568"/>
                </a:cubicBezTo>
                <a:cubicBezTo>
                  <a:pt x="9702403" y="1401105"/>
                  <a:pt x="9773840" y="1331326"/>
                  <a:pt x="9780984" y="1270269"/>
                </a:cubicBezTo>
                <a:cubicBezTo>
                  <a:pt x="9788127" y="1215028"/>
                  <a:pt x="9795271" y="1159787"/>
                  <a:pt x="9780984" y="1107452"/>
                </a:cubicBezTo>
                <a:cubicBezTo>
                  <a:pt x="9763125" y="1043488"/>
                  <a:pt x="9791699" y="1008598"/>
                  <a:pt x="9855993" y="991154"/>
                </a:cubicBezTo>
                <a:cubicBezTo>
                  <a:pt x="9923858" y="970802"/>
                  <a:pt x="9959577" y="933005"/>
                  <a:pt x="9991724" y="880670"/>
                </a:cubicBezTo>
                <a:cubicBezTo>
                  <a:pt x="10070305" y="752742"/>
                  <a:pt x="10163174" y="630630"/>
                  <a:pt x="10209609" y="491071"/>
                </a:cubicBezTo>
                <a:cubicBezTo>
                  <a:pt x="10216753" y="464905"/>
                  <a:pt x="10231040" y="432923"/>
                  <a:pt x="10291762" y="421292"/>
                </a:cubicBezTo>
                <a:cubicBezTo>
                  <a:pt x="10198893" y="799262"/>
                  <a:pt x="9959577" y="1142341"/>
                  <a:pt x="9973865" y="1531941"/>
                </a:cubicBezTo>
                <a:cubicBezTo>
                  <a:pt x="10048874" y="1427272"/>
                  <a:pt x="10052446" y="1302252"/>
                  <a:pt x="10106024" y="1188861"/>
                </a:cubicBezTo>
                <a:cubicBezTo>
                  <a:pt x="10145315" y="1270269"/>
                  <a:pt x="10102453" y="1345863"/>
                  <a:pt x="10081022" y="1421458"/>
                </a:cubicBezTo>
                <a:cubicBezTo>
                  <a:pt x="10063162" y="1485421"/>
                  <a:pt x="10059590" y="1543570"/>
                  <a:pt x="10170318" y="1549385"/>
                </a:cubicBezTo>
                <a:cubicBezTo>
                  <a:pt x="10181034" y="1549385"/>
                  <a:pt x="10188178" y="1549385"/>
                  <a:pt x="10198893" y="1549385"/>
                </a:cubicBezTo>
                <a:cubicBezTo>
                  <a:pt x="10245327" y="1526126"/>
                  <a:pt x="10266759" y="1494144"/>
                  <a:pt x="10281046" y="1453439"/>
                </a:cubicBezTo>
                <a:cubicBezTo>
                  <a:pt x="10288190" y="1430180"/>
                  <a:pt x="10302477" y="1398198"/>
                  <a:pt x="10334625" y="1398198"/>
                </a:cubicBezTo>
                <a:cubicBezTo>
                  <a:pt x="10456068" y="1401105"/>
                  <a:pt x="10491787" y="1322604"/>
                  <a:pt x="10527506" y="1247010"/>
                </a:cubicBezTo>
                <a:cubicBezTo>
                  <a:pt x="10588228" y="1287714"/>
                  <a:pt x="10545365" y="1322604"/>
                  <a:pt x="10548937" y="1354586"/>
                </a:cubicBezTo>
                <a:cubicBezTo>
                  <a:pt x="10552509" y="1374938"/>
                  <a:pt x="10556080" y="1395290"/>
                  <a:pt x="10588228" y="1395290"/>
                </a:cubicBezTo>
                <a:cubicBezTo>
                  <a:pt x="10613230" y="1395290"/>
                  <a:pt x="10645378" y="1386568"/>
                  <a:pt x="10645378" y="1366216"/>
                </a:cubicBezTo>
                <a:cubicBezTo>
                  <a:pt x="10648949" y="1238288"/>
                  <a:pt x="10820400" y="1165601"/>
                  <a:pt x="10820400" y="1031858"/>
                </a:cubicBezTo>
                <a:cubicBezTo>
                  <a:pt x="10820400" y="950449"/>
                  <a:pt x="10916840" y="1072563"/>
                  <a:pt x="10956131" y="1005691"/>
                </a:cubicBezTo>
                <a:cubicBezTo>
                  <a:pt x="10966847" y="991154"/>
                  <a:pt x="10981133" y="1046395"/>
                  <a:pt x="10977562" y="1069655"/>
                </a:cubicBezTo>
                <a:cubicBezTo>
                  <a:pt x="10973991" y="1092915"/>
                  <a:pt x="10948987" y="1113267"/>
                  <a:pt x="10966847" y="1142341"/>
                </a:cubicBezTo>
                <a:cubicBezTo>
                  <a:pt x="11031140" y="1156879"/>
                  <a:pt x="11056143" y="1119081"/>
                  <a:pt x="11074003" y="1084192"/>
                </a:cubicBezTo>
                <a:cubicBezTo>
                  <a:pt x="11116865" y="1008598"/>
                  <a:pt x="11166871" y="933005"/>
                  <a:pt x="11181159" y="848688"/>
                </a:cubicBezTo>
                <a:cubicBezTo>
                  <a:pt x="11184730" y="819614"/>
                  <a:pt x="11202590" y="802169"/>
                  <a:pt x="11238309" y="805077"/>
                </a:cubicBezTo>
                <a:cubicBezTo>
                  <a:pt x="11284744" y="810891"/>
                  <a:pt x="11270456" y="839966"/>
                  <a:pt x="11266884" y="863226"/>
                </a:cubicBezTo>
                <a:cubicBezTo>
                  <a:pt x="11263312" y="877763"/>
                  <a:pt x="11252596" y="892300"/>
                  <a:pt x="11277600" y="906838"/>
                </a:cubicBezTo>
                <a:cubicBezTo>
                  <a:pt x="11531203" y="566666"/>
                  <a:pt x="11516915" y="386403"/>
                  <a:pt x="11724084" y="5527"/>
                </a:cubicBezTo>
                <a:cubicBezTo>
                  <a:pt x="11763375" y="89842"/>
                  <a:pt x="11734800" y="150899"/>
                  <a:pt x="11727656" y="209048"/>
                </a:cubicBezTo>
                <a:cubicBezTo>
                  <a:pt x="11709796" y="354421"/>
                  <a:pt x="11677649" y="264290"/>
                  <a:pt x="11656218" y="409663"/>
                </a:cubicBezTo>
                <a:cubicBezTo>
                  <a:pt x="11645503" y="479442"/>
                  <a:pt x="11609784" y="543406"/>
                  <a:pt x="11666934" y="621907"/>
                </a:cubicBezTo>
                <a:cubicBezTo>
                  <a:pt x="11706225" y="674241"/>
                  <a:pt x="11663362" y="758557"/>
                  <a:pt x="11631215" y="822521"/>
                </a:cubicBezTo>
                <a:cubicBezTo>
                  <a:pt x="11602640" y="874856"/>
                  <a:pt x="11595497" y="927190"/>
                  <a:pt x="11631215" y="996969"/>
                </a:cubicBezTo>
                <a:cubicBezTo>
                  <a:pt x="11652646" y="933005"/>
                  <a:pt x="11670505" y="883578"/>
                  <a:pt x="11684793" y="834151"/>
                </a:cubicBezTo>
                <a:cubicBezTo>
                  <a:pt x="11695509" y="793447"/>
                  <a:pt x="11720512" y="770187"/>
                  <a:pt x="11774090" y="773095"/>
                </a:cubicBezTo>
                <a:cubicBezTo>
                  <a:pt x="11802665" y="773095"/>
                  <a:pt x="11841956" y="764373"/>
                  <a:pt x="11856243" y="793447"/>
                </a:cubicBezTo>
                <a:cubicBezTo>
                  <a:pt x="11870531" y="816706"/>
                  <a:pt x="11856243" y="848688"/>
                  <a:pt x="11831240" y="860319"/>
                </a:cubicBezTo>
                <a:cubicBezTo>
                  <a:pt x="11784806" y="874856"/>
                  <a:pt x="11741944" y="889393"/>
                  <a:pt x="11738371" y="938820"/>
                </a:cubicBezTo>
                <a:cubicBezTo>
                  <a:pt x="11731228" y="1005691"/>
                  <a:pt x="11759802" y="967894"/>
                  <a:pt x="11795521" y="956264"/>
                </a:cubicBezTo>
                <a:cubicBezTo>
                  <a:pt x="11834812" y="944634"/>
                  <a:pt x="11845527" y="979524"/>
                  <a:pt x="11838384" y="1002784"/>
                </a:cubicBezTo>
                <a:cubicBezTo>
                  <a:pt x="11806237" y="1090007"/>
                  <a:pt x="11863387" y="1180138"/>
                  <a:pt x="11816952" y="1270269"/>
                </a:cubicBezTo>
                <a:cubicBezTo>
                  <a:pt x="11931252" y="1247010"/>
                  <a:pt x="11981259" y="1197583"/>
                  <a:pt x="11999118" y="1092915"/>
                </a:cubicBezTo>
                <a:cubicBezTo>
                  <a:pt x="12002690" y="1055118"/>
                  <a:pt x="11995547" y="1014413"/>
                  <a:pt x="12027693" y="979524"/>
                </a:cubicBezTo>
                <a:cubicBezTo>
                  <a:pt x="12045553" y="959172"/>
                  <a:pt x="12066984" y="938820"/>
                  <a:pt x="12102703" y="953357"/>
                </a:cubicBezTo>
                <a:cubicBezTo>
                  <a:pt x="12127705" y="962080"/>
                  <a:pt x="12127705" y="985338"/>
                  <a:pt x="12120562" y="1005691"/>
                </a:cubicBezTo>
                <a:cubicBezTo>
                  <a:pt x="12081272" y="1090007"/>
                  <a:pt x="12070555" y="1180138"/>
                  <a:pt x="12056268" y="1267362"/>
                </a:cubicBezTo>
                <a:cubicBezTo>
                  <a:pt x="12052697" y="1281899"/>
                  <a:pt x="12045553" y="1296437"/>
                  <a:pt x="12081272" y="1310974"/>
                </a:cubicBezTo>
                <a:cubicBezTo>
                  <a:pt x="12113418" y="1209213"/>
                  <a:pt x="12156280" y="1110359"/>
                  <a:pt x="12191999" y="1008598"/>
                </a:cubicBezTo>
                <a:lnTo>
                  <a:pt x="12191999" y="6105653"/>
                </a:lnTo>
                <a:lnTo>
                  <a:pt x="0" y="6105653"/>
                </a:lnTo>
                <a:lnTo>
                  <a:pt x="0" y="927116"/>
                </a:lnTo>
                <a:lnTo>
                  <a:pt x="61930" y="902578"/>
                </a:lnTo>
                <a:cubicBezTo>
                  <a:pt x="91454" y="894128"/>
                  <a:pt x="122931" y="887949"/>
                  <a:pt x="155971" y="883588"/>
                </a:cubicBezTo>
                <a:cubicBezTo>
                  <a:pt x="223837" y="877773"/>
                  <a:pt x="245268" y="839976"/>
                  <a:pt x="277414" y="802179"/>
                </a:cubicBezTo>
                <a:cubicBezTo>
                  <a:pt x="388143" y="674251"/>
                  <a:pt x="488155" y="537601"/>
                  <a:pt x="638174" y="430025"/>
                </a:cubicBezTo>
                <a:cubicBezTo>
                  <a:pt x="620315" y="555046"/>
                  <a:pt x="520302" y="653899"/>
                  <a:pt x="477440" y="784735"/>
                </a:cubicBezTo>
                <a:cubicBezTo>
                  <a:pt x="641746" y="680066"/>
                  <a:pt x="727471" y="543415"/>
                  <a:pt x="827483" y="418395"/>
                </a:cubicBezTo>
                <a:cubicBezTo>
                  <a:pt x="873917" y="360246"/>
                  <a:pt x="931068" y="307912"/>
                  <a:pt x="956071" y="241040"/>
                </a:cubicBezTo>
                <a:cubicBezTo>
                  <a:pt x="961429" y="223595"/>
                  <a:pt x="972814" y="196338"/>
                  <a:pt x="999268" y="192386"/>
                </a:cubicBezTo>
                <a:cubicBezTo>
                  <a:pt x="1008086" y="191069"/>
                  <a:pt x="1018579" y="192341"/>
                  <a:pt x="1031080" y="197429"/>
                </a:cubicBezTo>
                <a:cubicBezTo>
                  <a:pt x="1073942" y="214873"/>
                  <a:pt x="1059654" y="246855"/>
                  <a:pt x="1048940" y="275930"/>
                </a:cubicBezTo>
                <a:cubicBezTo>
                  <a:pt x="1020365" y="345708"/>
                  <a:pt x="1020365" y="421303"/>
                  <a:pt x="1020365" y="517249"/>
                </a:cubicBezTo>
                <a:cubicBezTo>
                  <a:pt x="1156096" y="435840"/>
                  <a:pt x="1113233" y="287560"/>
                  <a:pt x="1256108" y="217780"/>
                </a:cubicBezTo>
                <a:cubicBezTo>
                  <a:pt x="1281111" y="305004"/>
                  <a:pt x="1231105" y="371876"/>
                  <a:pt x="1220389" y="441654"/>
                </a:cubicBezTo>
                <a:cubicBezTo>
                  <a:pt x="1209674" y="505619"/>
                  <a:pt x="1234677" y="520156"/>
                  <a:pt x="1313258" y="505619"/>
                </a:cubicBezTo>
                <a:cubicBezTo>
                  <a:pt x="1434702" y="482359"/>
                  <a:pt x="1495424" y="517249"/>
                  <a:pt x="1463277" y="610287"/>
                </a:cubicBezTo>
                <a:cubicBezTo>
                  <a:pt x="1431130" y="697511"/>
                  <a:pt x="1477565" y="706233"/>
                  <a:pt x="1545430" y="682974"/>
                </a:cubicBezTo>
                <a:cubicBezTo>
                  <a:pt x="1645442" y="648084"/>
                  <a:pt x="1724024" y="685881"/>
                  <a:pt x="1809749" y="712048"/>
                </a:cubicBezTo>
                <a:cubicBezTo>
                  <a:pt x="1938336" y="752753"/>
                  <a:pt x="2002630" y="735308"/>
                  <a:pt x="2099071" y="650992"/>
                </a:cubicBezTo>
                <a:cubicBezTo>
                  <a:pt x="2152648" y="601565"/>
                  <a:pt x="2199083" y="552138"/>
                  <a:pt x="2245518" y="482359"/>
                </a:cubicBezTo>
                <a:cubicBezTo>
                  <a:pt x="2270521" y="642269"/>
                  <a:pt x="2356245" y="476544"/>
                  <a:pt x="2409824" y="531786"/>
                </a:cubicBezTo>
                <a:cubicBezTo>
                  <a:pt x="2431255" y="645176"/>
                  <a:pt x="2259804" y="735308"/>
                  <a:pt x="2309812" y="889403"/>
                </a:cubicBezTo>
                <a:cubicBezTo>
                  <a:pt x="2456258" y="703326"/>
                  <a:pt x="2502693" y="493989"/>
                  <a:pt x="2699146" y="357339"/>
                </a:cubicBezTo>
                <a:cubicBezTo>
                  <a:pt x="2742008" y="389321"/>
                  <a:pt x="2699146" y="421303"/>
                  <a:pt x="2717006" y="447469"/>
                </a:cubicBezTo>
                <a:cubicBezTo>
                  <a:pt x="2727721" y="447469"/>
                  <a:pt x="2659854" y="752753"/>
                  <a:pt x="2938461" y="770197"/>
                </a:cubicBezTo>
                <a:cubicBezTo>
                  <a:pt x="2938461" y="776012"/>
                  <a:pt x="2938461" y="781827"/>
                  <a:pt x="2949178" y="787642"/>
                </a:cubicBezTo>
                <a:cubicBezTo>
                  <a:pt x="2988467" y="819624"/>
                  <a:pt x="3081336" y="790550"/>
                  <a:pt x="3088480" y="842883"/>
                </a:cubicBezTo>
                <a:cubicBezTo>
                  <a:pt x="3095624" y="901033"/>
                  <a:pt x="3127771" y="956275"/>
                  <a:pt x="3109911" y="1017331"/>
                </a:cubicBezTo>
                <a:cubicBezTo>
                  <a:pt x="3095624" y="1063850"/>
                  <a:pt x="3077765" y="1113276"/>
                  <a:pt x="3077765" y="1162704"/>
                </a:cubicBezTo>
                <a:cubicBezTo>
                  <a:pt x="3077765" y="1215038"/>
                  <a:pt x="2956320" y="1287724"/>
                  <a:pt x="3117055" y="1319707"/>
                </a:cubicBezTo>
                <a:cubicBezTo>
                  <a:pt x="3124198" y="1319707"/>
                  <a:pt x="3106339" y="1409837"/>
                  <a:pt x="3099196" y="1459264"/>
                </a:cubicBezTo>
                <a:cubicBezTo>
                  <a:pt x="3092052" y="1499968"/>
                  <a:pt x="3059905" y="1549396"/>
                  <a:pt x="3124198" y="1578470"/>
                </a:cubicBezTo>
                <a:cubicBezTo>
                  <a:pt x="3163490" y="1593007"/>
                  <a:pt x="3234927" y="1523228"/>
                  <a:pt x="3242071" y="1462171"/>
                </a:cubicBezTo>
                <a:cubicBezTo>
                  <a:pt x="3249214" y="1406930"/>
                  <a:pt x="3256358" y="1351689"/>
                  <a:pt x="3242071" y="1299354"/>
                </a:cubicBezTo>
                <a:cubicBezTo>
                  <a:pt x="3224212" y="1235390"/>
                  <a:pt x="3252786" y="1200500"/>
                  <a:pt x="3317080" y="1183056"/>
                </a:cubicBezTo>
                <a:cubicBezTo>
                  <a:pt x="3384945" y="1162704"/>
                  <a:pt x="3420664" y="1124907"/>
                  <a:pt x="3452811" y="1072572"/>
                </a:cubicBezTo>
                <a:cubicBezTo>
                  <a:pt x="3531392" y="944644"/>
                  <a:pt x="3624261" y="822532"/>
                  <a:pt x="3670696" y="682973"/>
                </a:cubicBezTo>
                <a:cubicBezTo>
                  <a:pt x="3677840" y="656807"/>
                  <a:pt x="3692127" y="624825"/>
                  <a:pt x="3752849" y="613194"/>
                </a:cubicBezTo>
                <a:cubicBezTo>
                  <a:pt x="3659980" y="991164"/>
                  <a:pt x="3420664" y="1334243"/>
                  <a:pt x="3434952" y="1723843"/>
                </a:cubicBezTo>
                <a:cubicBezTo>
                  <a:pt x="3509961" y="1619174"/>
                  <a:pt x="3513533" y="1494154"/>
                  <a:pt x="3567111" y="1380763"/>
                </a:cubicBezTo>
                <a:cubicBezTo>
                  <a:pt x="3606402" y="1462171"/>
                  <a:pt x="3563540" y="1537765"/>
                  <a:pt x="3542109" y="1613360"/>
                </a:cubicBezTo>
                <a:cubicBezTo>
                  <a:pt x="3524249" y="1677323"/>
                  <a:pt x="3520677" y="1735472"/>
                  <a:pt x="3631405" y="1741287"/>
                </a:cubicBezTo>
                <a:cubicBezTo>
                  <a:pt x="3642121" y="1741287"/>
                  <a:pt x="3649265" y="1741287"/>
                  <a:pt x="3659980" y="1741287"/>
                </a:cubicBezTo>
                <a:cubicBezTo>
                  <a:pt x="3706414" y="1718028"/>
                  <a:pt x="3727846" y="1686046"/>
                  <a:pt x="3742133" y="1645341"/>
                </a:cubicBezTo>
                <a:cubicBezTo>
                  <a:pt x="3749277" y="1622082"/>
                  <a:pt x="3763564" y="1590100"/>
                  <a:pt x="3795712" y="1590100"/>
                </a:cubicBezTo>
                <a:cubicBezTo>
                  <a:pt x="3917155" y="1593007"/>
                  <a:pt x="3952874" y="1514506"/>
                  <a:pt x="3988593" y="1438912"/>
                </a:cubicBezTo>
                <a:cubicBezTo>
                  <a:pt x="4049315" y="1479616"/>
                  <a:pt x="4006452" y="1514506"/>
                  <a:pt x="4010024" y="1546488"/>
                </a:cubicBezTo>
                <a:cubicBezTo>
                  <a:pt x="4013596" y="1566840"/>
                  <a:pt x="4017167" y="1587192"/>
                  <a:pt x="4049315" y="1587192"/>
                </a:cubicBezTo>
                <a:cubicBezTo>
                  <a:pt x="4074317" y="1587192"/>
                  <a:pt x="4106465" y="1578470"/>
                  <a:pt x="4106465" y="1558118"/>
                </a:cubicBezTo>
                <a:cubicBezTo>
                  <a:pt x="4110036" y="1430190"/>
                  <a:pt x="4281487" y="1357503"/>
                  <a:pt x="4281487" y="1223760"/>
                </a:cubicBezTo>
                <a:cubicBezTo>
                  <a:pt x="4281487" y="1142351"/>
                  <a:pt x="4377927" y="1264465"/>
                  <a:pt x="4417219" y="1197593"/>
                </a:cubicBezTo>
                <a:cubicBezTo>
                  <a:pt x="4427935" y="1183056"/>
                  <a:pt x="4442220" y="1238297"/>
                  <a:pt x="4438649" y="1261557"/>
                </a:cubicBezTo>
                <a:cubicBezTo>
                  <a:pt x="4435078" y="1284817"/>
                  <a:pt x="4410074" y="1305169"/>
                  <a:pt x="4427935" y="1334243"/>
                </a:cubicBezTo>
                <a:cubicBezTo>
                  <a:pt x="4492228" y="1348781"/>
                  <a:pt x="4517230" y="1310983"/>
                  <a:pt x="4535090" y="1276094"/>
                </a:cubicBezTo>
                <a:cubicBezTo>
                  <a:pt x="4577952" y="1200500"/>
                  <a:pt x="4627958" y="1124907"/>
                  <a:pt x="4642246" y="1040590"/>
                </a:cubicBezTo>
                <a:cubicBezTo>
                  <a:pt x="4645817" y="1011516"/>
                  <a:pt x="4663677" y="994071"/>
                  <a:pt x="4699396" y="996979"/>
                </a:cubicBezTo>
                <a:cubicBezTo>
                  <a:pt x="4745832" y="1002793"/>
                  <a:pt x="4731544" y="1031868"/>
                  <a:pt x="4727971" y="1055128"/>
                </a:cubicBezTo>
                <a:cubicBezTo>
                  <a:pt x="4724399" y="1069665"/>
                  <a:pt x="4713683" y="1084202"/>
                  <a:pt x="4738688" y="1098740"/>
                </a:cubicBezTo>
                <a:cubicBezTo>
                  <a:pt x="4992291" y="758568"/>
                  <a:pt x="4978002" y="578305"/>
                  <a:pt x="5185172" y="197429"/>
                </a:cubicBezTo>
                <a:cubicBezTo>
                  <a:pt x="5224462" y="281744"/>
                  <a:pt x="5195887" y="342801"/>
                  <a:pt x="5188744" y="400950"/>
                </a:cubicBezTo>
                <a:cubicBezTo>
                  <a:pt x="5170883" y="546323"/>
                  <a:pt x="5138736" y="456192"/>
                  <a:pt x="5117306" y="601565"/>
                </a:cubicBezTo>
                <a:cubicBezTo>
                  <a:pt x="5106590" y="671344"/>
                  <a:pt x="5070871" y="735308"/>
                  <a:pt x="5128021" y="813809"/>
                </a:cubicBezTo>
                <a:cubicBezTo>
                  <a:pt x="5167312" y="866143"/>
                  <a:pt x="5124450" y="950459"/>
                  <a:pt x="5092302" y="1014423"/>
                </a:cubicBezTo>
                <a:cubicBezTo>
                  <a:pt x="5063727" y="1066758"/>
                  <a:pt x="5056585" y="1119092"/>
                  <a:pt x="5092302" y="1188871"/>
                </a:cubicBezTo>
                <a:cubicBezTo>
                  <a:pt x="5113734" y="1124907"/>
                  <a:pt x="5131592" y="1075480"/>
                  <a:pt x="5145880" y="1026053"/>
                </a:cubicBezTo>
                <a:cubicBezTo>
                  <a:pt x="5156596" y="985349"/>
                  <a:pt x="5181600" y="962089"/>
                  <a:pt x="5235177" y="964997"/>
                </a:cubicBezTo>
                <a:cubicBezTo>
                  <a:pt x="5263752" y="964997"/>
                  <a:pt x="5303044" y="956275"/>
                  <a:pt x="5317331" y="985349"/>
                </a:cubicBezTo>
                <a:cubicBezTo>
                  <a:pt x="5331618" y="1008608"/>
                  <a:pt x="5317331" y="1040590"/>
                  <a:pt x="5292327" y="1052221"/>
                </a:cubicBezTo>
                <a:cubicBezTo>
                  <a:pt x="5245894" y="1066758"/>
                  <a:pt x="5203031" y="1081295"/>
                  <a:pt x="5199458" y="1130722"/>
                </a:cubicBezTo>
                <a:cubicBezTo>
                  <a:pt x="5192315" y="1197593"/>
                  <a:pt x="5220889" y="1159796"/>
                  <a:pt x="5256608" y="1148166"/>
                </a:cubicBezTo>
                <a:cubicBezTo>
                  <a:pt x="5295899" y="1136536"/>
                  <a:pt x="5306616" y="1171426"/>
                  <a:pt x="5299471" y="1194686"/>
                </a:cubicBezTo>
                <a:cubicBezTo>
                  <a:pt x="5267324" y="1281909"/>
                  <a:pt x="5324474" y="1372040"/>
                  <a:pt x="5278039" y="1462171"/>
                </a:cubicBezTo>
                <a:cubicBezTo>
                  <a:pt x="5392339" y="1438912"/>
                  <a:pt x="5442347" y="1389485"/>
                  <a:pt x="5460205" y="1284817"/>
                </a:cubicBezTo>
                <a:cubicBezTo>
                  <a:pt x="5463777" y="1247020"/>
                  <a:pt x="5456634" y="1206315"/>
                  <a:pt x="5488780" y="1171426"/>
                </a:cubicBezTo>
                <a:cubicBezTo>
                  <a:pt x="5502175" y="1156162"/>
                  <a:pt x="5517579" y="1140898"/>
                  <a:pt x="5539513" y="1140353"/>
                </a:cubicBezTo>
                <a:lnTo>
                  <a:pt x="5552720" y="1143022"/>
                </a:lnTo>
                <a:lnTo>
                  <a:pt x="5574208" y="1115811"/>
                </a:lnTo>
                <a:cubicBezTo>
                  <a:pt x="5609034" y="1085646"/>
                  <a:pt x="5659040" y="1068202"/>
                  <a:pt x="5734050" y="1075470"/>
                </a:cubicBezTo>
                <a:cubicBezTo>
                  <a:pt x="5776912" y="1078377"/>
                  <a:pt x="5809058" y="1055118"/>
                  <a:pt x="5798343" y="1020228"/>
                </a:cubicBezTo>
                <a:cubicBezTo>
                  <a:pt x="5776912" y="953357"/>
                  <a:pt x="5837634" y="921375"/>
                  <a:pt x="5884068" y="883578"/>
                </a:cubicBezTo>
                <a:cubicBezTo>
                  <a:pt x="5966221" y="816706"/>
                  <a:pt x="6051947" y="752742"/>
                  <a:pt x="6066234" y="645166"/>
                </a:cubicBezTo>
                <a:cubicBezTo>
                  <a:pt x="6130528" y="665519"/>
                  <a:pt x="6123384" y="700408"/>
                  <a:pt x="6109096" y="732391"/>
                </a:cubicBezTo>
                <a:cubicBezTo>
                  <a:pt x="6073377" y="816706"/>
                  <a:pt x="6034087" y="901023"/>
                  <a:pt x="5998368" y="985338"/>
                </a:cubicBezTo>
                <a:cubicBezTo>
                  <a:pt x="5976937" y="1040581"/>
                  <a:pt x="5944790" y="1095822"/>
                  <a:pt x="5969793" y="1168509"/>
                </a:cubicBezTo>
                <a:cubicBezTo>
                  <a:pt x="6098380" y="1104545"/>
                  <a:pt x="6123384" y="996969"/>
                  <a:pt x="6162674" y="909745"/>
                </a:cubicBezTo>
                <a:cubicBezTo>
                  <a:pt x="6212681" y="802169"/>
                  <a:pt x="6305549" y="738205"/>
                  <a:pt x="6412705" y="659704"/>
                </a:cubicBezTo>
                <a:cubicBezTo>
                  <a:pt x="6441280" y="738205"/>
                  <a:pt x="6362699" y="787632"/>
                  <a:pt x="6366271" y="851596"/>
                </a:cubicBezTo>
                <a:cubicBezTo>
                  <a:pt x="6376987" y="854503"/>
                  <a:pt x="6398418" y="860319"/>
                  <a:pt x="6398418" y="860319"/>
                </a:cubicBezTo>
                <a:cubicBezTo>
                  <a:pt x="6455568" y="755650"/>
                  <a:pt x="6562724" y="709131"/>
                  <a:pt x="6694884" y="691686"/>
                </a:cubicBezTo>
                <a:cubicBezTo>
                  <a:pt x="6762750" y="685871"/>
                  <a:pt x="6784181" y="648074"/>
                  <a:pt x="6816327" y="610277"/>
                </a:cubicBezTo>
                <a:cubicBezTo>
                  <a:pt x="6927056" y="482349"/>
                  <a:pt x="7027068" y="345699"/>
                  <a:pt x="7177087" y="238123"/>
                </a:cubicBezTo>
                <a:cubicBezTo>
                  <a:pt x="7159228" y="363144"/>
                  <a:pt x="7059215" y="461997"/>
                  <a:pt x="7016353" y="592833"/>
                </a:cubicBezTo>
                <a:cubicBezTo>
                  <a:pt x="7180659" y="488164"/>
                  <a:pt x="7266384" y="351513"/>
                  <a:pt x="7366396" y="226493"/>
                </a:cubicBezTo>
                <a:cubicBezTo>
                  <a:pt x="7412830" y="168344"/>
                  <a:pt x="7469981" y="116010"/>
                  <a:pt x="7494984" y="49138"/>
                </a:cubicBezTo>
                <a:cubicBezTo>
                  <a:pt x="7500342" y="31693"/>
                  <a:pt x="7511727" y="4436"/>
                  <a:pt x="7538181" y="484"/>
                </a:cubicBezTo>
                <a:close/>
              </a:path>
            </a:pathLst>
          </a:custGeom>
          <a:solidFill>
            <a:srgbClr val="EA73A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3654E1-E8DF-41A1-8F57-7014DBF3D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Il sistema dei servizi sociali dell’Ambito Isola Bergamasca e Bassa Val San Martino</a:t>
            </a:r>
            <a:endParaRPr lang="it-IT" dirty="0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6432CCCA-CA3D-9F64-CE7B-275784E283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0551223"/>
              </p:ext>
            </p:extLst>
          </p:nvPr>
        </p:nvGraphicFramePr>
        <p:xfrm>
          <a:off x="838200" y="2011363"/>
          <a:ext cx="10515600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8896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8E1D73-E96E-7105-759C-FD479A54B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146B615-C585-0090-94E8-C235FA353AA3}"/>
              </a:ext>
            </a:extLst>
          </p:cNvPr>
          <p:cNvSpPr txBox="1"/>
          <p:nvPr/>
        </p:nvSpPr>
        <p:spPr>
          <a:xfrm>
            <a:off x="4234081" y="772991"/>
            <a:ext cx="7448550" cy="4969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200" dirty="0"/>
              <a:t>Si occupa di tutte le attività trasversali che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200" dirty="0"/>
              <a:t>riguardano il supporto alla governance interna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200" dirty="0"/>
              <a:t>ed esterna e svolge attività di raccordo e supporto di tutte le attività aziendali nella gestione di: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it-IT" sz="1050" dirty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2200" b="1" dirty="0"/>
              <a:t>Risorse umane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2200" b="1" dirty="0"/>
              <a:t>Gestione economica/finanziaria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2200" b="1" dirty="0"/>
              <a:t>Appalti/Contratti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2200" b="1" dirty="0"/>
              <a:t>Prevenzione/protezione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2200" b="1" dirty="0"/>
              <a:t>Trasparenza/prevenzione corruzione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E3F9206-C432-7340-B32B-27F37E9A7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69" y="2297347"/>
            <a:ext cx="3200677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57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62A762-9D51-0E09-E083-BFE6B90D0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B6DF94F-7880-276F-D7B8-95FDE014D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45C5564-CC13-9857-E6D4-C556A1077DC5}"/>
              </a:ext>
            </a:extLst>
          </p:cNvPr>
          <p:cNvSpPr txBox="1"/>
          <p:nvPr/>
        </p:nvSpPr>
        <p:spPr>
          <a:xfrm>
            <a:off x="563858" y="770949"/>
            <a:ext cx="77023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it-IT" sz="1600" dirty="0"/>
              <a:t>Si occupa principalmente della gestione sovracomunale </a:t>
            </a:r>
          </a:p>
          <a:p>
            <a:pPr algn="just">
              <a:spcAft>
                <a:spcPts val="800"/>
              </a:spcAft>
            </a:pPr>
            <a:r>
              <a:rPr lang="it-IT" sz="1600" dirty="0"/>
              <a:t>del </a:t>
            </a:r>
            <a:r>
              <a:rPr lang="it-IT" sz="1600" b="1" dirty="0"/>
              <a:t>Servizio di Segretariato Sociale e Servizio Sociale Professionale </a:t>
            </a:r>
          </a:p>
          <a:p>
            <a:pPr algn="just">
              <a:spcAft>
                <a:spcPts val="800"/>
              </a:spcAft>
            </a:pPr>
            <a:r>
              <a:rPr lang="it-IT" sz="1600" dirty="0"/>
              <a:t>presso 10 Comuni soci, integrata da alcuni servizi complementari </a:t>
            </a:r>
          </a:p>
          <a:p>
            <a:pPr algn="just">
              <a:spcAft>
                <a:spcPts val="800"/>
              </a:spcAft>
            </a:pPr>
            <a:r>
              <a:rPr lang="it-IT" sz="1600" dirty="0"/>
              <a:t>e a completamento dell’attività del servizio sociale a favore dei 25 Comuni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3B9238C-04CB-7CC9-D10A-FB4B437B8252}"/>
              </a:ext>
            </a:extLst>
          </p:cNvPr>
          <p:cNvGrpSpPr/>
          <p:nvPr/>
        </p:nvGrpSpPr>
        <p:grpSpPr>
          <a:xfrm>
            <a:off x="8555715" y="681879"/>
            <a:ext cx="3252260" cy="1809356"/>
            <a:chOff x="3658381" y="1174"/>
            <a:chExt cx="3198838" cy="191930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6D1ACE17-DDD6-0481-6024-519A23324CDA}"/>
                </a:ext>
              </a:extLst>
            </p:cNvPr>
            <p:cNvSpPr/>
            <p:nvPr/>
          </p:nvSpPr>
          <p:spPr>
            <a:xfrm>
              <a:off x="3658381" y="1174"/>
              <a:ext cx="3198837" cy="1919302"/>
            </a:xfrm>
            <a:prstGeom prst="rect">
              <a:avLst/>
            </a:prstGeom>
            <a:solidFill>
              <a:srgbClr val="FFFF0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62A0B45D-A4A1-7715-9178-AD934AAAD00D}"/>
                </a:ext>
              </a:extLst>
            </p:cNvPr>
            <p:cNvSpPr txBox="1"/>
            <p:nvPr/>
          </p:nvSpPr>
          <p:spPr>
            <a:xfrm>
              <a:off x="3658382" y="1174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68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AREA 2 </a:t>
              </a:r>
            </a:p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68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INCLUSIONE SOCIALE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6BD8FBB-CD3C-D17E-0062-71BA5EFB388A}"/>
              </a:ext>
            </a:extLst>
          </p:cNvPr>
          <p:cNvSpPr txBox="1"/>
          <p:nvPr/>
        </p:nvSpPr>
        <p:spPr>
          <a:xfrm>
            <a:off x="563858" y="2888233"/>
            <a:ext cx="11442213" cy="345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INTERVENTI PREVISTI NEL TRIENNIO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CONTRASTO ALLA POVERTA’ E ALL’EMARGINAZIONE SOCIALE E PROMOZIONE DELL’INCLUSIONE ATTIVA </a:t>
            </a: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AZIONI PROGRAMMATE: </a:t>
            </a:r>
          </a:p>
          <a:p>
            <a:pPr marL="914400" marR="0" lvl="2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a) Assegno Unico di Inclusione: 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continuare nel monitoraggio degli interventi correlati, includendo tra i beneficiari anche i soggetti che non ricevono l’assegno economico ma sono in carico ai servizi sociali e sono in possesso di attestazione ISEE ordinario con valore inferiore o uguale a 9.360,00€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valutazione dei nuclei familiari beneficiari dell’assegno e degli interventi correlati per comprendere meglio i loro bisogni, sviluppando al meglio il livello di personalizzazione progettuale per facilitare l’adesione ad opportunità di inserimento lavorativo e di socializzazione</a:t>
            </a:r>
          </a:p>
        </p:txBody>
      </p:sp>
    </p:spTree>
    <p:extLst>
      <p:ext uri="{BB962C8B-B14F-4D97-AF65-F5344CB8AC3E}">
        <p14:creationId xmlns:p14="http://schemas.microsoft.com/office/powerpoint/2010/main" val="1784312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589309-69D8-2677-D34B-9C9F67B22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0A766FC-7B72-D9E6-4D2F-6F584835F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B00B23A-08EA-1BC7-EAE5-4AFE6B1514C4}"/>
              </a:ext>
            </a:extLst>
          </p:cNvPr>
          <p:cNvSpPr txBox="1"/>
          <p:nvPr/>
        </p:nvSpPr>
        <p:spPr>
          <a:xfrm>
            <a:off x="991752" y="1114690"/>
            <a:ext cx="10422632" cy="4909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 PREVISTI NEL TRIENNIO</a:t>
            </a:r>
            <a:r>
              <a:rPr lang="it-IT" sz="2000" dirty="0"/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/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000" b="1" dirty="0"/>
              <a:t>CONTRASTO ALLA POVERTA’ E ALL’EMARGINAZIONE SOCIALE E PROMOZIONE DELL’INCLUSIONE ATTIVA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/>
              <a:t>AZIONI PROGRAMMATE: 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dirty="0"/>
              <a:t>b) Pronto Intervento Sociale: 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continuare nell'attività di monitoraggio del servizio e di valutazione dell'efficienza nella gestione delle segnalazioni analizzandone la tempistica di risposta e il rapporto dei casi risolti al totale delle richieste ricevute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/>
              <a:t>implementare la rete di partnership della co-progettazione di questo servizio</a:t>
            </a:r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it-IT" sz="2000" dirty="0"/>
          </a:p>
          <a:p>
            <a:pPr marL="1257300" lvl="2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it-IT" sz="2000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78D763A0-9E82-32C6-E97E-AC662806E513}"/>
              </a:ext>
            </a:extLst>
          </p:cNvPr>
          <p:cNvGrpSpPr/>
          <p:nvPr/>
        </p:nvGrpSpPr>
        <p:grpSpPr>
          <a:xfrm>
            <a:off x="9134835" y="352481"/>
            <a:ext cx="2750841" cy="1396402"/>
            <a:chOff x="3658381" y="1174"/>
            <a:chExt cx="3198838" cy="191930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281DAF67-8895-D6A2-4AEA-B53751EDFBEA}"/>
                </a:ext>
              </a:extLst>
            </p:cNvPr>
            <p:cNvSpPr/>
            <p:nvPr/>
          </p:nvSpPr>
          <p:spPr>
            <a:xfrm>
              <a:off x="3658381" y="1174"/>
              <a:ext cx="3198837" cy="1919302"/>
            </a:xfrm>
            <a:prstGeom prst="rect">
              <a:avLst/>
            </a:prstGeom>
            <a:solidFill>
              <a:srgbClr val="FFFF00"/>
            </a:solidFill>
            <a:ln w="285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58FEC8F4-3D0D-AFA9-F5C9-CC2A5D61FADE}"/>
                </a:ext>
              </a:extLst>
            </p:cNvPr>
            <p:cNvSpPr txBox="1"/>
            <p:nvPr/>
          </p:nvSpPr>
          <p:spPr>
            <a:xfrm>
              <a:off x="3658382" y="1174"/>
              <a:ext cx="3198837" cy="1919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AREA 2 </a:t>
              </a:r>
            </a:p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INCLUSIONE </a:t>
              </a:r>
            </a:p>
            <a:p>
              <a:pPr algn="ctr" defTabSz="119126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SOCIALE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7062789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3A3621"/>
      </a:dk2>
      <a:lt2>
        <a:srgbClr val="E2E8E5"/>
      </a:lt2>
      <a:accent1>
        <a:srgbClr val="EA73A4"/>
      </a:accent1>
      <a:accent2>
        <a:srgbClr val="E55454"/>
      </a:accent2>
      <a:accent3>
        <a:srgbClr val="E59053"/>
      </a:accent3>
      <a:accent4>
        <a:srgbClr val="B6A343"/>
      </a:accent4>
      <a:accent5>
        <a:srgbClr val="95AB54"/>
      </a:accent5>
      <a:accent6>
        <a:srgbClr val="69B643"/>
      </a:accent6>
      <a:hlink>
        <a:srgbClr val="578F78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D94F80C47E1543B8412FFF91BC1E8A" ma:contentTypeVersion="13" ma:contentTypeDescription="Creare un nuovo documento." ma:contentTypeScope="" ma:versionID="57406e1de541aa28c95ecff6014c5694">
  <xsd:schema xmlns:xsd="http://www.w3.org/2001/XMLSchema" xmlns:xs="http://www.w3.org/2001/XMLSchema" xmlns:p="http://schemas.microsoft.com/office/2006/metadata/properties" xmlns:ns2="888ab4d8-966a-4807-b15d-5c22e9fe221c" xmlns:ns3="e39441e1-ddcb-4b96-b469-2fae8721e2f8" targetNamespace="http://schemas.microsoft.com/office/2006/metadata/properties" ma:root="true" ma:fieldsID="9047f16bfe0156e0a017810082cf2dc8" ns2:_="" ns3:_="">
    <xsd:import namespace="888ab4d8-966a-4807-b15d-5c22e9fe221c"/>
    <xsd:import namespace="e39441e1-ddcb-4b96-b469-2fae8721e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8ab4d8-966a-4807-b15d-5c22e9fe22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Tag immagine" ma:readOnly="false" ma:fieldId="{5cf76f15-5ced-4ddc-b409-7134ff3c332f}" ma:taxonomyMulti="true" ma:sspId="9195a131-dc82-4707-873f-edeb0a16fe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9441e1-ddcb-4b96-b469-2fae8721e2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4392ba36-fc9b-4d76-9768-2ea712383dbd}" ma:internalName="TaxCatchAll" ma:showField="CatchAllData" ma:web="e39441e1-ddcb-4b96-b469-2fae8721e2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9441e1-ddcb-4b96-b469-2fae8721e2f8" xsi:nil="true"/>
    <lcf76f155ced4ddcb4097134ff3c332f xmlns="888ab4d8-966a-4807-b15d-5c22e9fe221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186954-DEC4-4C39-A5D6-3D0543171E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8ab4d8-966a-4807-b15d-5c22e9fe221c"/>
    <ds:schemaRef ds:uri="e39441e1-ddcb-4b96-b469-2fae8721e2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774A18-E69D-4220-818B-49FCBD1ECC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8E391C-89AA-49FD-A6DD-6BDCF876A388}">
  <ds:schemaRefs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e39441e1-ddcb-4b96-b469-2fae8721e2f8"/>
    <ds:schemaRef ds:uri="888ab4d8-966a-4807-b15d-5c22e9fe221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2104</Words>
  <Application>Microsoft Office PowerPoint</Application>
  <PresentationFormat>Widescreen</PresentationFormat>
  <Paragraphs>220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9" baseType="lpstr">
      <vt:lpstr>SimSun</vt:lpstr>
      <vt:lpstr>Yu Mincho</vt:lpstr>
      <vt:lpstr>Arial</vt:lpstr>
      <vt:lpstr>Arial MT</vt:lpstr>
      <vt:lpstr>Calibri</vt:lpstr>
      <vt:lpstr>Century Gothic</vt:lpstr>
      <vt:lpstr>Courier New</vt:lpstr>
      <vt:lpstr>Wingdings</vt:lpstr>
      <vt:lpstr>BrushVTI</vt:lpstr>
      <vt:lpstr>PIANO DI ZONA 2025 – 2027  AMBITO ISOLA BERGAMASCA E BASSA VAL SAN MARTINO</vt:lpstr>
      <vt:lpstr>Presentazione standard di PowerPoint</vt:lpstr>
      <vt:lpstr>Presentazione standard di PowerPoint</vt:lpstr>
      <vt:lpstr>Presentazione standard di PowerPoint</vt:lpstr>
      <vt:lpstr>Elemento centrale della programmazione sociale del Piano di Zona 2025/2027 è il Servizio di Segretariato Sociale e il Servizio Sociale Professionale in stretta connessione con i Tavoli di scopo dell’Ambito territoriale</vt:lpstr>
      <vt:lpstr>Il sistema dei servizi sociali dell’Ambito Isola Bergamasca e Bassa Val San Martino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filippo ferrari</dc:creator>
  <cp:lastModifiedBy>Filippo Ferrari - Azienda Isola</cp:lastModifiedBy>
  <cp:revision>37</cp:revision>
  <dcterms:created xsi:type="dcterms:W3CDTF">2024-11-28T11:59:27Z</dcterms:created>
  <dcterms:modified xsi:type="dcterms:W3CDTF">2024-12-19T08:32:43Z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0x01010026D94F80C47E1543B8412FFF91BC1E8A</vt:lpwstr>
  </property>
  <property fmtid="{D5CDD505-2E9C-101B-9397-08002B2CF9AE}" pid="3" name="MediaServiceImageTags">
    <vt:lpwstr/>
  </property>
</Properties>
</file>