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1020">
          <p15:clr>
            <a:srgbClr val="9AA0A6"/>
          </p15:clr>
        </p15:guide>
        <p15:guide id="4" orient="horz" pos="2041">
          <p15:clr>
            <a:srgbClr val="9AA0A6"/>
          </p15:clr>
        </p15:guide>
      </p15:sldGuideLst>
    </p:ext>
    <p:ext uri="http://customooxmlschemas.google.com/">
      <go:slidesCustomData xmlns:go="http://customooxmlschemas.google.com/" r:id="rId24" roundtripDataSignature="AMtx7mh4CIJvXq29Df1rHxFvlViabdkmD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  <p:guide pos="1020" orient="horz"/>
        <p:guide pos="2041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24" Type="http://customschemas.google.com/relationships/presentationmetadata" Target="metadata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it-IT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119737862fe_1_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119737862fe_1_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g119737862fe_1_3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193c716319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1193c716319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g1193c716319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1193c716319_0_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1193c716319_0_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g1193c716319_0_1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119737862fe_1_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119737862fe_1_3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g119737862fe_1_3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11a3dc42d00_1_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11a3dc42d00_1_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g11a3dc42d00_1_2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11a3dc42d00_1_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11a3dc42d00_1_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g11a3dc42d00_1_1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119737862fe_1_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119737862fe_1_4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g119737862fe_1_4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119cde095c4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119cde095c4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g119cde095c4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11a3dc42d00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11a3dc42d00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g11a3dc42d00_0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119737862fe_1_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119737862fe_1_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g119737862fe_1_1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19737862fe_2_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119737862fe_2_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g119737862fe_2_4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119737862fe_1_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119737862fe_1_6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g119737862fe_1_6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119737862fe_2_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119737862fe_2_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g119737862fe_2_3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119303f47a7_0_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119303f47a7_0_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g119303f47a7_0_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119737862fe_0_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119737862fe_0_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g119737862fe_0_2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119737862fe_0_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119737862fe_0_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g119737862fe_0_2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Relationship Id="rId3" Type="http://schemas.openxmlformats.org/officeDocument/2006/relationships/image" Target="../media/image4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5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4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4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4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>
  <p:cSld name="Diapositiva titolo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4"/>
          <p:cNvPicPr preferRelativeResize="0"/>
          <p:nvPr/>
        </p:nvPicPr>
        <p:blipFill rotWithShape="1">
          <a:blip r:embed="rId2">
            <a:alphaModFix/>
          </a:blip>
          <a:srcRect b="0" l="-1" r="-587" t="19285"/>
          <a:stretch/>
        </p:blipFill>
        <p:spPr>
          <a:xfrm>
            <a:off x="0" y="1304364"/>
            <a:ext cx="12263718" cy="5553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2063" y="251621"/>
            <a:ext cx="3571229" cy="289062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4"/>
          <p:cNvSpPr txBox="1"/>
          <p:nvPr>
            <p:ph type="ctrTitle"/>
          </p:nvPr>
        </p:nvSpPr>
        <p:spPr>
          <a:xfrm>
            <a:off x="4035357" y="248957"/>
            <a:ext cx="82435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 Rounded"/>
              <a:buNone/>
              <a:defRPr b="1" sz="6000"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subTitle"/>
          </p:nvPr>
        </p:nvSpPr>
        <p:spPr>
          <a:xfrm>
            <a:off x="4035356" y="2796471"/>
            <a:ext cx="6016721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12321"/>
            <a:ext cx="12192000" cy="688059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pic>
        <p:nvPicPr>
          <p:cNvPr id="95" name="Google Shape;95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2774" y="172620"/>
            <a:ext cx="978478" cy="79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99" name="Google Shape;99;p1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0" name="Google Shape;100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16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06" name="Google Shape;106;p16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7" name="Google Shape;107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17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3" name="Google Shape;113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itleAndTx">
  <p:cSld name="VERTICAL_TITLE_AND_VERTICAL_TEXT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8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18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" name="Google Shape;119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b="0" i="0" sz="6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4" name="Google Shape;124;p1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5" name="Google Shape;125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6" name="Google Shape;126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7" name="Google Shape;127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12321"/>
            <a:ext cx="12192000" cy="688059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5"/>
          <p:cNvSpPr txBox="1"/>
          <p:nvPr>
            <p:ph type="title"/>
          </p:nvPr>
        </p:nvSpPr>
        <p:spPr>
          <a:xfrm>
            <a:off x="1251284" y="172621"/>
            <a:ext cx="1017069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Rounded"/>
              <a:buNone/>
              <a:defRPr b="1"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1251284" y="1633120"/>
            <a:ext cx="10170692" cy="45764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0" type="dt"/>
          </p:nvPr>
        </p:nvSpPr>
        <p:spPr>
          <a:xfrm>
            <a:off x="514515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1" type="ftr"/>
          </p:nvPr>
        </p:nvSpPr>
        <p:spPr>
          <a:xfrm>
            <a:off x="7858539" y="6356350"/>
            <a:ext cx="270675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i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10561982" y="6356350"/>
            <a:ext cx="7918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pic>
        <p:nvPicPr>
          <p:cNvPr id="30" name="Google Shape;3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2774" y="172620"/>
            <a:ext cx="978478" cy="79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olo e contenuto">
  <p:cSld name="1_Titolo e contenuto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12321"/>
            <a:ext cx="12192000" cy="688059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6"/>
          <p:cNvSpPr txBox="1"/>
          <p:nvPr>
            <p:ph type="title"/>
          </p:nvPr>
        </p:nvSpPr>
        <p:spPr>
          <a:xfrm>
            <a:off x="1251284" y="172621"/>
            <a:ext cx="1017069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Rounded"/>
              <a:buNone/>
              <a:defRPr b="1"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" type="body"/>
          </p:nvPr>
        </p:nvSpPr>
        <p:spPr>
          <a:xfrm>
            <a:off x="1251284" y="1633120"/>
            <a:ext cx="10170692" cy="45764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0" type="dt"/>
          </p:nvPr>
        </p:nvSpPr>
        <p:spPr>
          <a:xfrm>
            <a:off x="514515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1" type="ftr"/>
          </p:nvPr>
        </p:nvSpPr>
        <p:spPr>
          <a:xfrm>
            <a:off x="7858539" y="6356350"/>
            <a:ext cx="270675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i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10561982" y="6356350"/>
            <a:ext cx="7918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pic>
        <p:nvPicPr>
          <p:cNvPr id="38" name="Google Shape;38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2774" y="172620"/>
            <a:ext cx="978478" cy="79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olo e contenuto">
  <p:cSld name="3_Titolo e contenuto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12321"/>
            <a:ext cx="12192000" cy="688059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7"/>
          <p:cNvSpPr txBox="1"/>
          <p:nvPr>
            <p:ph type="title"/>
          </p:nvPr>
        </p:nvSpPr>
        <p:spPr>
          <a:xfrm>
            <a:off x="1251284" y="172621"/>
            <a:ext cx="1017069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Rounded"/>
              <a:buNone/>
              <a:defRPr b="1"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1251284" y="1633120"/>
            <a:ext cx="10170692" cy="45764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0" type="dt"/>
          </p:nvPr>
        </p:nvSpPr>
        <p:spPr>
          <a:xfrm>
            <a:off x="514515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1" type="ftr"/>
          </p:nvPr>
        </p:nvSpPr>
        <p:spPr>
          <a:xfrm>
            <a:off x="7858539" y="6356350"/>
            <a:ext cx="270675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i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2" type="sldNum"/>
          </p:nvPr>
        </p:nvSpPr>
        <p:spPr>
          <a:xfrm>
            <a:off x="10561982" y="6356350"/>
            <a:ext cx="7918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pic>
        <p:nvPicPr>
          <p:cNvPr id="46" name="Google Shape;46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2774" y="172620"/>
            <a:ext cx="978478" cy="79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olo e contenuto">
  <p:cSld name="2_Titolo e contenuto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12321"/>
            <a:ext cx="12192000" cy="6880590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8"/>
          <p:cNvSpPr txBox="1"/>
          <p:nvPr>
            <p:ph type="title"/>
          </p:nvPr>
        </p:nvSpPr>
        <p:spPr>
          <a:xfrm>
            <a:off x="1251284" y="172621"/>
            <a:ext cx="1017069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Rounded"/>
              <a:buNone/>
              <a:defRPr b="1"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1" type="body"/>
          </p:nvPr>
        </p:nvSpPr>
        <p:spPr>
          <a:xfrm>
            <a:off x="1251284" y="1633120"/>
            <a:ext cx="10170692" cy="45764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514515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7858539" y="6356350"/>
            <a:ext cx="270675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i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10561982" y="6356350"/>
            <a:ext cx="7918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pic>
        <p:nvPicPr>
          <p:cNvPr id="54" name="Google Shape;5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2774" y="172620"/>
            <a:ext cx="978478" cy="79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olo e contenuto">
  <p:cSld name="4_Titolo e contenuto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12321"/>
            <a:ext cx="12192000" cy="688059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9"/>
          <p:cNvSpPr txBox="1"/>
          <p:nvPr>
            <p:ph type="title"/>
          </p:nvPr>
        </p:nvSpPr>
        <p:spPr>
          <a:xfrm>
            <a:off x="1251284" y="172621"/>
            <a:ext cx="1017069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Rounded"/>
              <a:buNone/>
              <a:defRPr b="1">
                <a:latin typeface="Arial Rounded"/>
                <a:ea typeface="Arial Rounded"/>
                <a:cs typeface="Arial Rounded"/>
                <a:sym typeface="Arial Round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" type="body"/>
          </p:nvPr>
        </p:nvSpPr>
        <p:spPr>
          <a:xfrm>
            <a:off x="1251284" y="1633120"/>
            <a:ext cx="10170692" cy="45764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0" type="dt"/>
          </p:nvPr>
        </p:nvSpPr>
        <p:spPr>
          <a:xfrm>
            <a:off x="514515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1" type="ftr"/>
          </p:nvPr>
        </p:nvSpPr>
        <p:spPr>
          <a:xfrm>
            <a:off x="7858539" y="6356350"/>
            <a:ext cx="270675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i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2" type="sldNum"/>
          </p:nvPr>
        </p:nvSpPr>
        <p:spPr>
          <a:xfrm>
            <a:off x="10561982" y="6356350"/>
            <a:ext cx="7918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pic>
        <p:nvPicPr>
          <p:cNvPr id="62" name="Google Shape;6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2774" y="172620"/>
            <a:ext cx="978478" cy="79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0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6" name="Google Shape;66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79" name="Google Shape;79;p1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1" name="Google Shape;81;p1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4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jpg"/><Relationship Id="rId4" Type="http://schemas.openxmlformats.org/officeDocument/2006/relationships/image" Target="../media/image1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"/>
          <p:cNvSpPr txBox="1"/>
          <p:nvPr>
            <p:ph type="ctrTitle"/>
          </p:nvPr>
        </p:nvSpPr>
        <p:spPr>
          <a:xfrm>
            <a:off x="4035357" y="248957"/>
            <a:ext cx="82435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 Rounded"/>
              <a:buNone/>
            </a:pPr>
            <a:r>
              <a:rPr lang="it-IT" sz="3100"/>
              <a:t>Formazione GAP</a:t>
            </a:r>
            <a:endParaRPr sz="31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 Rounded"/>
              <a:buNone/>
            </a:pPr>
            <a:r>
              <a:rPr lang="it-IT" sz="3100"/>
              <a:t>A che punto siamo nell’Isola Bergamasca?</a:t>
            </a:r>
            <a:endParaRPr sz="3100"/>
          </a:p>
        </p:txBody>
      </p:sp>
      <p:sp>
        <p:nvSpPr>
          <p:cNvPr id="133" name="Google Shape;133;p1"/>
          <p:cNvSpPr txBox="1"/>
          <p:nvPr>
            <p:ph idx="1" type="subTitle"/>
          </p:nvPr>
        </p:nvSpPr>
        <p:spPr>
          <a:xfrm>
            <a:off x="4035350" y="2636550"/>
            <a:ext cx="6403800" cy="17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b="1" i="1" sz="2616"/>
          </a:p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i="1" lang="it-IT" sz="2616"/>
              <a:t>Una sintesi delle azioni e delle attività dal</a:t>
            </a:r>
            <a:endParaRPr i="1" sz="2616"/>
          </a:p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i="1" lang="it-IT" sz="2616"/>
              <a:t>2019 al 2022</a:t>
            </a:r>
            <a:endParaRPr i="1" sz="2616"/>
          </a:p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i="1"/>
          </a:p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i="1"/>
          </a:p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i="1"/>
          </a:p>
        </p:txBody>
      </p:sp>
      <p:pic>
        <p:nvPicPr>
          <p:cNvPr id="134" name="Google Shape;134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42225" y="338754"/>
            <a:ext cx="3127814" cy="758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57549" y="407200"/>
            <a:ext cx="1581625" cy="758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119737862fe_1_32"/>
          <p:cNvSpPr txBox="1"/>
          <p:nvPr>
            <p:ph type="title"/>
          </p:nvPr>
        </p:nvSpPr>
        <p:spPr>
          <a:xfrm>
            <a:off x="1251284" y="172621"/>
            <a:ext cx="10170600" cy="1325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Rounded"/>
              <a:buNone/>
            </a:pPr>
            <a:r>
              <a:rPr lang="it-IT" sz="3900"/>
              <a:t>Piano Gap Locale 2021-2022</a:t>
            </a:r>
            <a:endParaRPr sz="3600"/>
          </a:p>
        </p:txBody>
      </p:sp>
      <p:sp>
        <p:nvSpPr>
          <p:cNvPr id="212" name="Google Shape;212;g119737862fe_1_32"/>
          <p:cNvSpPr txBox="1"/>
          <p:nvPr>
            <p:ph idx="1" type="body"/>
          </p:nvPr>
        </p:nvSpPr>
        <p:spPr>
          <a:xfrm>
            <a:off x="1251275" y="1195950"/>
            <a:ext cx="10170600" cy="5013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i="1" lang="it-IT" sz="2600"/>
              <a:t>PIANO ESECUTIVO</a:t>
            </a:r>
            <a:r>
              <a:rPr i="1" lang="it-IT" sz="2600"/>
              <a:t> delle azioni programmate ai fini della realizzazione degli obiettivi del  “Piano Locale GAP dell’ATS Bergamo – 2021” –</a:t>
            </a:r>
            <a:endParaRPr i="1" sz="26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it-IT" sz="2600"/>
              <a:t>A</a:t>
            </a:r>
            <a:r>
              <a:rPr i="1" lang="it-IT" sz="2600"/>
              <a:t>ttuazione delle d.g.r. regionali n. XI/1046/2018  e  n. XI/585/ 2018, n. XI/2597/2019 e n. XI/3376/2020 </a:t>
            </a:r>
            <a:endParaRPr i="1" sz="26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6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600"/>
              <a:t>•	obiettivo specifico 1.1 - punto 3;</a:t>
            </a:r>
            <a:endParaRPr sz="26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600"/>
              <a:t>•	obiettivo specifico 1.2 - punto 2;</a:t>
            </a:r>
            <a:endParaRPr sz="26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600"/>
              <a:t>•	obiettivo specifico 1.3 - punti 1 e 2;</a:t>
            </a:r>
            <a:endParaRPr sz="26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600"/>
              <a:t>•	obiettivo specifico 2.2 – setting scolastici;</a:t>
            </a:r>
            <a:endParaRPr sz="26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600"/>
              <a:t>•	obiettivo specifico 2.3 – azioni territoriali.</a:t>
            </a:r>
            <a:endParaRPr sz="26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"/>
          <p:cNvSpPr txBox="1"/>
          <p:nvPr>
            <p:ph type="title"/>
          </p:nvPr>
        </p:nvSpPr>
        <p:spPr>
          <a:xfrm>
            <a:off x="1251275" y="172624"/>
            <a:ext cx="10170600" cy="8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Arial Rounded"/>
              <a:buNone/>
            </a:pPr>
            <a:r>
              <a:rPr lang="it-IT" sz="3609"/>
              <a:t>Piano Gap Locale 2021-2022</a:t>
            </a:r>
            <a:endParaRPr sz="3609"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Arial Rounded"/>
              <a:buNone/>
            </a:pPr>
            <a:r>
              <a:t/>
            </a:r>
            <a:endParaRPr sz="3609"/>
          </a:p>
        </p:txBody>
      </p:sp>
      <p:sp>
        <p:nvSpPr>
          <p:cNvPr id="218" name="Google Shape;218;p2"/>
          <p:cNvSpPr txBox="1"/>
          <p:nvPr>
            <p:ph idx="1" type="body"/>
          </p:nvPr>
        </p:nvSpPr>
        <p:spPr>
          <a:xfrm>
            <a:off x="1046450" y="1027775"/>
            <a:ext cx="10840800" cy="48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50800" lvl="0" marL="2286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it-IT" sz="2600" u="sng"/>
              <a:t>Obiettivi specifici 1.1, 1.2, 1.3</a:t>
            </a:r>
            <a:endParaRPr b="1" sz="2600" u="sng"/>
          </a:p>
          <a:p>
            <a:pPr indent="-50800" lvl="0" marL="2286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b="1" sz="2600" u="sng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b="1" sz="2600"/>
          </a:p>
          <a:p>
            <a:pPr indent="-3937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it-IT" sz="2600"/>
              <a:t>Individuazione e formazione di “facilitatori”;</a:t>
            </a:r>
            <a:endParaRPr sz="2600"/>
          </a:p>
          <a:p>
            <a:pPr indent="-3937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it-IT" sz="2600"/>
              <a:t>individuazione di strategie e percorsi di accompagnamento privilegiati alla rete di servizi di accoglienza e presa in carico;</a:t>
            </a:r>
            <a:endParaRPr sz="2600"/>
          </a:p>
          <a:p>
            <a:pPr indent="-3937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it-IT" sz="2600"/>
              <a:t>individuazione di figure del territorio con funzioni di supporto alle reti di prossimità e di accompagnamento alla rete dei servizi di accoglienza e presa in carico.</a:t>
            </a:r>
            <a:endParaRPr sz="2600"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1193c716319_0_0"/>
          <p:cNvSpPr txBox="1"/>
          <p:nvPr>
            <p:ph type="title"/>
          </p:nvPr>
        </p:nvSpPr>
        <p:spPr>
          <a:xfrm>
            <a:off x="1251275" y="172624"/>
            <a:ext cx="10170600" cy="880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9695"/>
              <a:buFont typeface="Arial Rounded"/>
              <a:buNone/>
            </a:pPr>
            <a:r>
              <a:rPr lang="it-IT" sz="4011"/>
              <a:t>Piano Gap Locale 2021-2022</a:t>
            </a:r>
            <a:endParaRPr sz="401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2820"/>
              <a:buFont typeface="Arial Rounded"/>
              <a:buNone/>
            </a:pPr>
            <a:r>
              <a:t/>
            </a:r>
            <a:endParaRPr sz="3900"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g1193c716319_0_0"/>
          <p:cNvSpPr txBox="1"/>
          <p:nvPr>
            <p:ph idx="1" type="body"/>
          </p:nvPr>
        </p:nvSpPr>
        <p:spPr>
          <a:xfrm>
            <a:off x="1251275" y="1009701"/>
            <a:ext cx="10170600" cy="5163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it-IT" sz="2600" u="sng"/>
              <a:t>Obiettivo specifico 2.2 setting scolastici</a:t>
            </a:r>
            <a:endParaRPr b="1" sz="2600" u="sng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600" u="sng"/>
          </a:p>
          <a:p>
            <a:pPr indent="-3937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it-IT" sz="2600"/>
              <a:t>Promozione e implementazione dei programmi scolastici regionali con personale formato ai corsi regionali;</a:t>
            </a:r>
            <a:endParaRPr sz="2600"/>
          </a:p>
          <a:p>
            <a:pPr indent="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  <a:p>
            <a:pPr indent="-3937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it-IT" sz="2600"/>
              <a:t>raccordo e integrazione tra programmi scolastici regionali e iniziative territoriali.</a:t>
            </a:r>
            <a:endParaRPr sz="2600"/>
          </a:p>
          <a:p>
            <a:pPr indent="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500"/>
              <a:t>                                 </a:t>
            </a:r>
            <a:r>
              <a:rPr b="1" lang="it-IT" sz="2600" u="sng"/>
              <a:t>29 MARZO 2022 ore 20.30</a:t>
            </a:r>
            <a:endParaRPr b="1" sz="2600" u="sng"/>
          </a:p>
        </p:txBody>
      </p:sp>
      <p:pic>
        <p:nvPicPr>
          <p:cNvPr id="226" name="Google Shape;226;g1193c716319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51100" y="3643850"/>
            <a:ext cx="3429837" cy="2529151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g1193c716319_0_0"/>
          <p:cNvSpPr/>
          <p:nvPr/>
        </p:nvSpPr>
        <p:spPr>
          <a:xfrm>
            <a:off x="1998275" y="4468325"/>
            <a:ext cx="1521900" cy="880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1193c716319_0_18"/>
          <p:cNvSpPr txBox="1"/>
          <p:nvPr>
            <p:ph type="title"/>
          </p:nvPr>
        </p:nvSpPr>
        <p:spPr>
          <a:xfrm>
            <a:off x="1251275" y="153948"/>
            <a:ext cx="10170600" cy="817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/>
              <a:t>Piano Gap Locale 2021-2022</a:t>
            </a:r>
            <a:endParaRPr sz="3600"/>
          </a:p>
        </p:txBody>
      </p:sp>
      <p:sp>
        <p:nvSpPr>
          <p:cNvPr id="234" name="Google Shape;234;g1193c716319_0_18"/>
          <p:cNvSpPr txBox="1"/>
          <p:nvPr>
            <p:ph idx="1" type="body"/>
          </p:nvPr>
        </p:nvSpPr>
        <p:spPr>
          <a:xfrm>
            <a:off x="1251275" y="1046451"/>
            <a:ext cx="10170600" cy="5163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it-IT" sz="2600" u="sng"/>
              <a:t>Obiettivo specifico 2.3 azioni territoriali </a:t>
            </a:r>
            <a:endParaRPr b="1" sz="2600" u="sng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3388" u="sng"/>
          </a:p>
          <a:p>
            <a:pPr indent="-393700" lvl="0" marL="45720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600"/>
              <a:buChar char="•"/>
            </a:pPr>
            <a:r>
              <a:rPr lang="it-IT" sz="2600"/>
              <a:t>A</a:t>
            </a:r>
            <a:r>
              <a:rPr lang="it-IT" sz="2600"/>
              <a:t>ttività di formazione per amministratori e moltiplicatori dell’azione preventiva;</a:t>
            </a:r>
            <a:endParaRPr sz="2600"/>
          </a:p>
          <a:p>
            <a:pPr indent="-3937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it-IT" sz="2600"/>
              <a:t>diffusione delle pratiche evidence based per la prevenzione del Gap.</a:t>
            </a:r>
            <a:endParaRPr sz="2600"/>
          </a:p>
          <a:p>
            <a:pPr indent="0" lvl="0" marL="4572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5" name="Google Shape;235;g1193c716319_0_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24950" y="3643900"/>
            <a:ext cx="4223252" cy="2877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119737862fe_1_38"/>
          <p:cNvSpPr txBox="1"/>
          <p:nvPr>
            <p:ph type="title"/>
          </p:nvPr>
        </p:nvSpPr>
        <p:spPr>
          <a:xfrm>
            <a:off x="1251275" y="172624"/>
            <a:ext cx="10170600" cy="855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3600"/>
              <a:t>Piano Gap Locale 2021-2022</a:t>
            </a:r>
            <a:endParaRPr sz="3600"/>
          </a:p>
        </p:txBody>
      </p:sp>
      <p:sp>
        <p:nvSpPr>
          <p:cNvPr id="242" name="Google Shape;242;g119737862fe_1_38"/>
          <p:cNvSpPr txBox="1"/>
          <p:nvPr>
            <p:ph idx="1" type="body"/>
          </p:nvPr>
        </p:nvSpPr>
        <p:spPr>
          <a:xfrm>
            <a:off x="1251275" y="1027776"/>
            <a:ext cx="10170600" cy="5181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93700" lvl="0" marL="45720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600"/>
              <a:buChar char="•"/>
            </a:pPr>
            <a:r>
              <a:rPr lang="it-IT" sz="2600"/>
              <a:t>D</a:t>
            </a:r>
            <a:r>
              <a:rPr lang="it-IT" sz="2600"/>
              <a:t>iffusione di buone pratiche sull’utilizzo delle life skills education per sviluppare resilienza a scuola;</a:t>
            </a:r>
            <a:endParaRPr sz="2600"/>
          </a:p>
          <a:p>
            <a:pPr indent="-3937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it-IT" sz="2600"/>
              <a:t>realizzazione di eventi;</a:t>
            </a:r>
            <a:endParaRPr sz="2600"/>
          </a:p>
          <a:p>
            <a:pPr indent="-3937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it-IT" sz="2600"/>
              <a:t>realizzazione di iniziative di promozione dei servizi di accoglienza e presa in carico;</a:t>
            </a:r>
            <a:endParaRPr sz="2600"/>
          </a:p>
          <a:p>
            <a:pPr indent="-3937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it-IT" sz="2600"/>
              <a:t>valutazione di fattibilità per la realizzazione di interventi finalizzati alla collaborazione con esercenti di locali con offerta di gioco d’azzardo all’intercettazione del gioco online.</a:t>
            </a:r>
            <a:endParaRPr sz="26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11a3dc42d00_1_27"/>
          <p:cNvSpPr txBox="1"/>
          <p:nvPr>
            <p:ph type="title"/>
          </p:nvPr>
        </p:nvSpPr>
        <p:spPr>
          <a:xfrm>
            <a:off x="1251275" y="172624"/>
            <a:ext cx="10170600" cy="1060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/>
              <a:t>Piano Gap Locale 2021-2022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/>
          </a:p>
        </p:txBody>
      </p:sp>
      <p:sp>
        <p:nvSpPr>
          <p:cNvPr id="249" name="Google Shape;249;g11a3dc42d00_1_27"/>
          <p:cNvSpPr txBox="1"/>
          <p:nvPr>
            <p:ph idx="1" type="body"/>
          </p:nvPr>
        </p:nvSpPr>
        <p:spPr>
          <a:xfrm>
            <a:off x="1251275" y="1083825"/>
            <a:ext cx="10170600" cy="5125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it-IT" sz="2600"/>
              <a:t>8 marzo evento online </a:t>
            </a:r>
            <a:endParaRPr b="1" sz="26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2600"/>
              <a:t>Presentazione del libro:</a:t>
            </a:r>
            <a:endParaRPr sz="26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2600"/>
              <a:t>”</a:t>
            </a:r>
            <a:r>
              <a:rPr i="1" lang="it-IT" sz="2600"/>
              <a:t>Donne e gioco </a:t>
            </a:r>
            <a:endParaRPr i="1" sz="26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i="1" lang="it-IT" sz="2600"/>
              <a:t>d’azzardo. Una prospettiva internazionale</a:t>
            </a:r>
            <a:endParaRPr i="1" sz="26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i="1" lang="it-IT" sz="2600"/>
              <a:t>al femminile su trattamento e ricerca”</a:t>
            </a:r>
            <a:endParaRPr i="1" sz="26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2600"/>
              <a:t>Dott.ssa Fulvia Prever con la partecipazione</a:t>
            </a:r>
            <a:endParaRPr sz="26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2600"/>
              <a:t> di Monica Minci e Olivia Corsini</a:t>
            </a:r>
            <a:br>
              <a:rPr lang="it-IT" sz="2600"/>
            </a:br>
            <a:endParaRPr sz="26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it-IT" sz="2600"/>
              <a:t>Partecipazione: </a:t>
            </a:r>
            <a:br>
              <a:rPr lang="it-IT" sz="2600"/>
            </a:br>
            <a:r>
              <a:rPr lang="it-IT" sz="2600"/>
              <a:t>30 utenti su Zoom - 75 utenti su Facebook </a:t>
            </a:r>
            <a:endParaRPr sz="26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</p:txBody>
      </p:sp>
      <p:pic>
        <p:nvPicPr>
          <p:cNvPr id="250" name="Google Shape;250;g11a3dc42d00_1_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96899" y="1738200"/>
            <a:ext cx="2390901" cy="3381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11a3dc42d00_1_18"/>
          <p:cNvSpPr txBox="1"/>
          <p:nvPr>
            <p:ph type="title"/>
          </p:nvPr>
        </p:nvSpPr>
        <p:spPr>
          <a:xfrm>
            <a:off x="1251284" y="172621"/>
            <a:ext cx="10170600" cy="1325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3600"/>
              <a:t>Piano Gap Locale 2021-2022</a:t>
            </a:r>
            <a:endParaRPr sz="3600"/>
          </a:p>
        </p:txBody>
      </p:sp>
      <p:sp>
        <p:nvSpPr>
          <p:cNvPr id="257" name="Google Shape;257;g11a3dc42d00_1_18"/>
          <p:cNvSpPr txBox="1"/>
          <p:nvPr>
            <p:ph idx="1" type="body"/>
          </p:nvPr>
        </p:nvSpPr>
        <p:spPr>
          <a:xfrm>
            <a:off x="1251275" y="1633125"/>
            <a:ext cx="10170600" cy="4944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it-IT" sz="2600"/>
              <a:t>25 marzo incontro online:</a:t>
            </a:r>
            <a:endParaRPr b="1" sz="26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i="1" lang="it-IT" sz="2600"/>
              <a:t>“</a:t>
            </a:r>
            <a:r>
              <a:rPr i="1" lang="it-IT" sz="2600"/>
              <a:t>Web e Community: gioco sicuro, </a:t>
            </a:r>
            <a:endParaRPr i="1" sz="26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i="1" lang="it-IT" sz="2600"/>
              <a:t>normative e reti sociali ”</a:t>
            </a:r>
            <a:endParaRPr i="1" sz="26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2600"/>
              <a:t>Incontro tenuto da Mario Leone Piccinni.</a:t>
            </a:r>
            <a:endParaRPr sz="26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2600"/>
              <a:t>Rivolto agli studenti delle scuole </a:t>
            </a:r>
            <a:endParaRPr sz="26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2600"/>
              <a:t>secondarie di I grado e II grado:</a:t>
            </a:r>
            <a:endParaRPr sz="2600"/>
          </a:p>
          <a:p>
            <a:pPr indent="-3937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00"/>
              <a:buChar char="•"/>
            </a:pPr>
            <a:r>
              <a:rPr lang="it-IT" sz="2600"/>
              <a:t>Mapello </a:t>
            </a:r>
            <a:endParaRPr sz="2600"/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it-IT" sz="2600"/>
              <a:t>Calusco D’Adda </a:t>
            </a:r>
            <a:endParaRPr sz="2600"/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it-IT" sz="2600"/>
              <a:t>Istituto superiore Betty Ambiveri        </a:t>
            </a:r>
            <a:r>
              <a:rPr b="1" lang="it-IT" sz="2600"/>
              <a:t>Studenti coinvolti:</a:t>
            </a:r>
            <a:r>
              <a:rPr lang="it-IT" sz="2600"/>
              <a:t> 395 </a:t>
            </a:r>
            <a:r>
              <a:rPr b="1" lang="it-IT" sz="2600"/>
              <a:t>classi</a:t>
            </a:r>
            <a:r>
              <a:rPr lang="it-IT" sz="2600"/>
              <a:t>: 17</a:t>
            </a:r>
            <a:endParaRPr sz="2600"/>
          </a:p>
          <a:p>
            <a:pPr indent="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pic>
        <p:nvPicPr>
          <p:cNvPr id="258" name="Google Shape;258;g11a3dc42d00_1_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54850" y="1719375"/>
            <a:ext cx="2819725" cy="398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g11a3dc42d00_1_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93825" y="971178"/>
            <a:ext cx="2204349" cy="661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119737862fe_1_44"/>
          <p:cNvSpPr txBox="1"/>
          <p:nvPr>
            <p:ph type="title"/>
          </p:nvPr>
        </p:nvSpPr>
        <p:spPr>
          <a:xfrm>
            <a:off x="1251275" y="172624"/>
            <a:ext cx="10170600" cy="948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3600"/>
              <a:t>Piano Gap Locale 2021-2022</a:t>
            </a:r>
            <a:endParaRPr sz="3600"/>
          </a:p>
        </p:txBody>
      </p:sp>
      <p:sp>
        <p:nvSpPr>
          <p:cNvPr id="266" name="Google Shape;266;g119737862fe_1_44"/>
          <p:cNvSpPr txBox="1"/>
          <p:nvPr>
            <p:ph idx="1" type="body"/>
          </p:nvPr>
        </p:nvSpPr>
        <p:spPr>
          <a:xfrm>
            <a:off x="1146175" y="840900"/>
            <a:ext cx="10170600" cy="5769000"/>
          </a:xfrm>
          <a:prstGeom prst="rect">
            <a:avLst/>
          </a:prstGeom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93700" lvl="0" marL="4572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00"/>
              <a:buChar char="•"/>
            </a:pPr>
            <a:r>
              <a:rPr lang="it-IT" sz="2600"/>
              <a:t>P</a:t>
            </a:r>
            <a:r>
              <a:rPr lang="it-IT" sz="2600"/>
              <a:t>redisposizione e adozioni di regolamenti di Ambito per il contrasto al Gap. </a:t>
            </a:r>
            <a:endParaRPr sz="2600"/>
          </a:p>
          <a:p>
            <a:pPr indent="0" lvl="0" marL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2600"/>
              <a:t>Il Regolamento di Ambito è stato approvato dall’Assemblea dei Sindaci in data </a:t>
            </a:r>
            <a:r>
              <a:rPr b="1" lang="it-IT" sz="2600"/>
              <a:t>8 aprile 2021. </a:t>
            </a:r>
            <a:endParaRPr b="1" sz="2600"/>
          </a:p>
          <a:p>
            <a:pPr indent="0" lvl="0" marL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2600"/>
              <a:t>Ogni Comune sta recependo il Regolamento di Ambito all’interno del Consiglio Comunale.</a:t>
            </a:r>
            <a:endParaRPr sz="2600"/>
          </a:p>
          <a:p>
            <a:pPr indent="0" lvl="0" marL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2600"/>
              <a:t>Hanno aderito alla </a:t>
            </a:r>
            <a:r>
              <a:rPr b="1" lang="it-IT" sz="2600"/>
              <a:t>Smart App </a:t>
            </a:r>
            <a:r>
              <a:rPr lang="it-IT" sz="2600"/>
              <a:t>24 comuni su 25 di cui: </a:t>
            </a:r>
            <a:endParaRPr sz="2600"/>
          </a:p>
          <a:p>
            <a:pPr indent="-393700" lvl="0" marL="4572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00"/>
              <a:buChar char="•"/>
            </a:pPr>
            <a:r>
              <a:rPr b="1" lang="it-IT" sz="2600"/>
              <a:t>19</a:t>
            </a:r>
            <a:r>
              <a:rPr lang="it-IT" sz="2600"/>
              <a:t> hanno scaricato i dati  </a:t>
            </a:r>
            <a:br>
              <a:rPr lang="it-IT" sz="2600"/>
            </a:br>
            <a:r>
              <a:rPr b="1" lang="it-IT" sz="2600">
                <a:solidFill>
                  <a:srgbClr val="980000"/>
                </a:solidFill>
              </a:rPr>
              <a:t>5</a:t>
            </a:r>
            <a:r>
              <a:rPr lang="it-IT" sz="2600">
                <a:solidFill>
                  <a:srgbClr val="980000"/>
                </a:solidFill>
              </a:rPr>
              <a:t> comuni non hanno ancora attivato il portale</a:t>
            </a:r>
            <a:br>
              <a:rPr lang="it-IT" sz="2600">
                <a:solidFill>
                  <a:srgbClr val="980000"/>
                </a:solidFill>
              </a:rPr>
            </a:br>
            <a:endParaRPr sz="2600">
              <a:solidFill>
                <a:srgbClr val="980000"/>
              </a:solidFill>
            </a:endParaRPr>
          </a:p>
          <a:p>
            <a:pPr indent="-3937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b="1" lang="it-IT" sz="2600"/>
              <a:t>15 </a:t>
            </a:r>
            <a:r>
              <a:rPr lang="it-IT" sz="2600"/>
              <a:t>hanno approvato il regolamento</a:t>
            </a:r>
            <a:br>
              <a:rPr lang="it-IT" sz="2600"/>
            </a:br>
            <a:r>
              <a:rPr b="1" lang="it-IT" sz="2600">
                <a:solidFill>
                  <a:srgbClr val="980000"/>
                </a:solidFill>
              </a:rPr>
              <a:t>4 </a:t>
            </a:r>
            <a:r>
              <a:rPr lang="it-IT" sz="2600">
                <a:solidFill>
                  <a:srgbClr val="980000"/>
                </a:solidFill>
              </a:rPr>
              <a:t>non hanno ancora approvato il regolamento </a:t>
            </a:r>
            <a:endParaRPr sz="2600">
              <a:solidFill>
                <a:srgbClr val="980000"/>
              </a:solidFill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rgbClr val="980000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rgbClr val="980000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  <a:p>
            <a:pPr indent="0" lvl="0" marL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2600"/>
              <a:t>      </a:t>
            </a:r>
            <a:endParaRPr sz="2600"/>
          </a:p>
          <a:p>
            <a:pPr indent="0" lvl="0" marL="4572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119cde095c4_0_0"/>
          <p:cNvSpPr txBox="1"/>
          <p:nvPr>
            <p:ph type="title"/>
          </p:nvPr>
        </p:nvSpPr>
        <p:spPr>
          <a:xfrm>
            <a:off x="1251284" y="172621"/>
            <a:ext cx="10170600" cy="1325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000"/>
              <a:t>Aggregati Smart App</a:t>
            </a:r>
            <a:endParaRPr sz="40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100"/>
              <a:t>Relativi ai 19 comuni di Isola Bergamasca e Bassa Val San Martino che hanno scaricato l’applicativo</a:t>
            </a:r>
            <a:endParaRPr sz="2100"/>
          </a:p>
        </p:txBody>
      </p:sp>
      <p:sp>
        <p:nvSpPr>
          <p:cNvPr id="273" name="Google Shape;273;g119cde095c4_0_0"/>
          <p:cNvSpPr txBox="1"/>
          <p:nvPr>
            <p:ph idx="1" type="body"/>
          </p:nvPr>
        </p:nvSpPr>
        <p:spPr>
          <a:xfrm>
            <a:off x="1251284" y="1633120"/>
            <a:ext cx="10170600" cy="4576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4" name="Google Shape;274;g119cde095c4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1275" y="1633125"/>
            <a:ext cx="10170599" cy="491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1a3dc42d00_0_6"/>
          <p:cNvSpPr txBox="1"/>
          <p:nvPr>
            <p:ph type="title"/>
          </p:nvPr>
        </p:nvSpPr>
        <p:spPr>
          <a:xfrm>
            <a:off x="1551000" y="172500"/>
            <a:ext cx="9267900" cy="930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000">
                <a:latin typeface="Arial Rounded"/>
                <a:ea typeface="Arial Rounded"/>
                <a:cs typeface="Arial Rounded"/>
                <a:sym typeface="Arial Rounded"/>
              </a:rPr>
              <a:t>Piano Gap Locale 2019-20   </a:t>
            </a:r>
            <a:r>
              <a:rPr lang="it-IT"/>
              <a:t>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/>
          </a:p>
        </p:txBody>
      </p:sp>
      <p:sp>
        <p:nvSpPr>
          <p:cNvPr id="142" name="Google Shape;142;g11a3dc42d00_0_6"/>
          <p:cNvSpPr txBox="1"/>
          <p:nvPr/>
        </p:nvSpPr>
        <p:spPr>
          <a:xfrm>
            <a:off x="1551000" y="834675"/>
            <a:ext cx="9267900" cy="60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marR="0" rtl="0" algn="ctr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7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Obiettivo specifico 2.3</a:t>
            </a:r>
            <a:endParaRPr b="1" sz="27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916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i="1" lang="it-IT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“Aumentare la copertura territoriale delle iniziative attivate dagli Enti Locali in partnership con Terzo Settore, Scuole, SSR, Enti Accreditati”</a:t>
            </a:r>
            <a:endParaRPr b="1" i="1" sz="25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marR="0" rtl="0" algn="l">
              <a:lnSpc>
                <a:spcPct val="107916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●"/>
            </a:pPr>
            <a:r>
              <a:rPr lang="it-IT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Formazione amministratori e moltiplicatori/reti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lnSpc>
                <a:spcPct val="107916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●"/>
            </a:pPr>
            <a:r>
              <a:rPr lang="it-IT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Mappatura di pubblici esercizi per diffusione Codice etico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lnSpc>
                <a:spcPct val="107916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●"/>
            </a:pPr>
            <a:r>
              <a:rPr lang="it-IT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Eventi collegati a setting scolastici e lavorativi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lnSpc>
                <a:spcPct val="107916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●"/>
            </a:pPr>
            <a:r>
              <a:rPr lang="it-IT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Eventi territoriali- eventi promozione servizi presa carico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lnSpc>
                <a:spcPct val="107916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●"/>
            </a:pPr>
            <a:r>
              <a:rPr lang="it-IT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lang="it-IT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romozione Codice etico Gap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lnSpc>
                <a:spcPct val="107916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●"/>
            </a:pPr>
            <a:r>
              <a:rPr lang="it-IT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Realizzazione di un regolamento sul gioco d’azzardo di Ambito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lnSpc>
                <a:spcPct val="107916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●"/>
            </a:pPr>
            <a:r>
              <a:rPr lang="it-IT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Servizio mediazione linguistica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lnSpc>
                <a:spcPct val="107916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600"/>
              <a:buFont typeface="Calibri"/>
              <a:buChar char="●"/>
            </a:pPr>
            <a:r>
              <a:rPr lang="it-IT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Gruppo di auto mutuo aiuto 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19737862fe_1_13"/>
          <p:cNvSpPr txBox="1"/>
          <p:nvPr>
            <p:ph type="title"/>
          </p:nvPr>
        </p:nvSpPr>
        <p:spPr>
          <a:xfrm>
            <a:off x="1557450" y="160374"/>
            <a:ext cx="10170600" cy="1017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3600"/>
              <a:t>Piano Gap Locale 2019-20 </a:t>
            </a:r>
            <a:r>
              <a:rPr lang="it-IT"/>
              <a:t>  </a:t>
            </a:r>
            <a:endParaRPr/>
          </a:p>
        </p:txBody>
      </p:sp>
      <p:sp>
        <p:nvSpPr>
          <p:cNvPr id="149" name="Google Shape;149;g119737862fe_1_13"/>
          <p:cNvSpPr txBox="1"/>
          <p:nvPr>
            <p:ph idx="1" type="body"/>
          </p:nvPr>
        </p:nvSpPr>
        <p:spPr>
          <a:xfrm>
            <a:off x="1735150" y="5453350"/>
            <a:ext cx="3983700" cy="1227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it-IT" sz="2552"/>
              <a:t>     </a:t>
            </a:r>
            <a:endParaRPr b="1" sz="2552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it-IT" sz="2400"/>
              <a:t>2 incontri</a:t>
            </a:r>
            <a:r>
              <a:rPr lang="it-IT" sz="2400"/>
              <a:t> Formazione</a:t>
            </a:r>
            <a:br>
              <a:rPr lang="it-IT" sz="2400"/>
            </a:br>
            <a:r>
              <a:rPr b="1" lang="it-IT" sz="2400"/>
              <a:t>19 amministratori </a:t>
            </a:r>
            <a:r>
              <a:rPr lang="it-IT" sz="2400"/>
              <a:t>locali coinvolti</a:t>
            </a:r>
            <a:endParaRPr sz="2400"/>
          </a:p>
        </p:txBody>
      </p:sp>
      <p:pic>
        <p:nvPicPr>
          <p:cNvPr id="150" name="Google Shape;150;g119737862fe_1_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24722" y="1668825"/>
            <a:ext cx="2884079" cy="4067973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g119737862fe_1_13"/>
          <p:cNvSpPr txBox="1"/>
          <p:nvPr/>
        </p:nvSpPr>
        <p:spPr>
          <a:xfrm>
            <a:off x="2821675" y="896950"/>
            <a:ext cx="74748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ctr">
              <a:lnSpc>
                <a:spcPct val="107916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b="1" lang="it-IT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Formazione Amministratori e moltiplicatori</a:t>
            </a:r>
            <a:endParaRPr b="1" sz="26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2" name="Google Shape;152;g119737862fe_1_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96000" y="1821350"/>
            <a:ext cx="4660920" cy="337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g119737862fe_1_13"/>
          <p:cNvSpPr txBox="1"/>
          <p:nvPr/>
        </p:nvSpPr>
        <p:spPr>
          <a:xfrm>
            <a:off x="6096000" y="4951950"/>
            <a:ext cx="5489700" cy="153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it-IT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 istituti comprensivi </a:t>
            </a:r>
            <a:r>
              <a:rPr lang="it-IT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coinvolti;</a:t>
            </a:r>
            <a:br>
              <a:rPr lang="it-IT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it-IT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40 partecipanti </a:t>
            </a:r>
            <a:r>
              <a:rPr lang="it-IT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(genitori, professori, educatori)</a:t>
            </a:r>
            <a:endParaRPr sz="2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19737862fe_2_42"/>
          <p:cNvSpPr txBox="1"/>
          <p:nvPr>
            <p:ph type="title"/>
          </p:nvPr>
        </p:nvSpPr>
        <p:spPr>
          <a:xfrm>
            <a:off x="1251275" y="172623"/>
            <a:ext cx="10170600" cy="687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3600"/>
              <a:t>Piano Gap Locale 2019-20   </a:t>
            </a:r>
            <a:endParaRPr sz="3600"/>
          </a:p>
        </p:txBody>
      </p:sp>
      <p:sp>
        <p:nvSpPr>
          <p:cNvPr id="160" name="Google Shape;160;g119737862fe_2_42"/>
          <p:cNvSpPr txBox="1"/>
          <p:nvPr/>
        </p:nvSpPr>
        <p:spPr>
          <a:xfrm>
            <a:off x="2242400" y="859625"/>
            <a:ext cx="80913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7916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b="1" lang="it-IT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Mappatura di pubblici esercizi per diffusione Codice etico</a:t>
            </a:r>
            <a:endParaRPr b="1" sz="3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1" name="Google Shape;161;g119737862fe_2_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2425" y="2634800"/>
            <a:ext cx="5725699" cy="3391612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g119737862fe_2_42"/>
          <p:cNvSpPr txBox="1"/>
          <p:nvPr>
            <p:ph idx="1" type="body"/>
          </p:nvPr>
        </p:nvSpPr>
        <p:spPr>
          <a:xfrm>
            <a:off x="1033175" y="1793925"/>
            <a:ext cx="9562200" cy="3083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2600"/>
              <a:t>Sono stati mappati i 25 comuni dell’Isola Bergamasca e della Bassa Val San Martino</a:t>
            </a:r>
            <a:endParaRPr b="1" sz="2600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6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2600"/>
              <a:t>Promozione </a:t>
            </a:r>
            <a:r>
              <a:rPr lang="it-IT" sz="2600"/>
              <a:t>Codice Etico a:</a:t>
            </a:r>
            <a:endParaRPr sz="2600"/>
          </a:p>
          <a:p>
            <a:pPr indent="-393700" lvl="0" marL="457200" rtl="0" algn="l">
              <a:spcBef>
                <a:spcPts val="1000"/>
              </a:spcBef>
              <a:spcAft>
                <a:spcPts val="0"/>
              </a:spcAft>
              <a:buSzPts val="2600"/>
              <a:buChar char="●"/>
            </a:pPr>
            <a:r>
              <a:rPr lang="it-IT" sz="2600"/>
              <a:t>esercenti</a:t>
            </a:r>
            <a:endParaRPr sz="2600"/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it-IT" sz="2600"/>
              <a:t>Amministratori Locali </a:t>
            </a:r>
            <a:endParaRPr sz="2600"/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it-IT" sz="2600"/>
              <a:t>Assistenti Sociali</a:t>
            </a:r>
            <a:endParaRPr sz="2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19737862fe_1_65"/>
          <p:cNvSpPr txBox="1"/>
          <p:nvPr>
            <p:ph type="title"/>
          </p:nvPr>
        </p:nvSpPr>
        <p:spPr>
          <a:xfrm>
            <a:off x="1251275" y="172625"/>
            <a:ext cx="10170600" cy="743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3600"/>
              <a:t>Piano Gap Locale 2019-20</a:t>
            </a:r>
            <a:r>
              <a:rPr lang="it-IT"/>
              <a:t>   </a:t>
            </a:r>
            <a:endParaRPr/>
          </a:p>
        </p:txBody>
      </p:sp>
      <p:sp>
        <p:nvSpPr>
          <p:cNvPr id="169" name="Google Shape;169;g119737862fe_1_65"/>
          <p:cNvSpPr txBox="1"/>
          <p:nvPr>
            <p:ph idx="1" type="body"/>
          </p:nvPr>
        </p:nvSpPr>
        <p:spPr>
          <a:xfrm>
            <a:off x="1251275" y="1980875"/>
            <a:ext cx="6129900" cy="3812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-IT" sz="3430"/>
              <a:t>Che scuola farò con mio figlio?</a:t>
            </a:r>
            <a:endParaRPr b="1" sz="343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620"/>
              <a:t>6 incontri online in collaborazione con l’equipe educativa del Punto Giovani e le psicopedagogiste del servizio Socio Psico Pedagogico di Azienda Isola.</a:t>
            </a:r>
            <a:endParaRPr sz="262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620"/>
              <a:t>Sono stati coinvolti: </a:t>
            </a:r>
            <a:endParaRPr sz="2620"/>
          </a:p>
          <a:p>
            <a:pPr indent="-394970" lvl="0" marL="457200" rtl="0" algn="l">
              <a:spcBef>
                <a:spcPts val="1000"/>
              </a:spcBef>
              <a:spcAft>
                <a:spcPts val="0"/>
              </a:spcAft>
              <a:buSzPts val="2620"/>
              <a:buChar char="•"/>
            </a:pPr>
            <a:r>
              <a:rPr lang="it-IT" sz="2620"/>
              <a:t>12 Istituti Comprensivi</a:t>
            </a:r>
            <a:endParaRPr sz="2620"/>
          </a:p>
          <a:p>
            <a:pPr indent="-394970" lvl="0" marL="457200" rtl="0" algn="l">
              <a:spcBef>
                <a:spcPts val="0"/>
              </a:spcBef>
              <a:spcAft>
                <a:spcPts val="0"/>
              </a:spcAft>
              <a:buSzPts val="2620"/>
              <a:buChar char="•"/>
            </a:pPr>
            <a:r>
              <a:rPr lang="it-IT" sz="2620"/>
              <a:t>200 genitori e insegnanti </a:t>
            </a:r>
            <a:endParaRPr sz="2620"/>
          </a:p>
        </p:txBody>
      </p:sp>
      <p:pic>
        <p:nvPicPr>
          <p:cNvPr id="170" name="Google Shape;170;g119737862fe_1_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10575" y="1980875"/>
            <a:ext cx="3024025" cy="4233201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g119737862fe_1_65"/>
          <p:cNvSpPr txBox="1"/>
          <p:nvPr/>
        </p:nvSpPr>
        <p:spPr>
          <a:xfrm>
            <a:off x="1924725" y="915725"/>
            <a:ext cx="8882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b="1" lang="it-IT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Eventi collegati a setting scolastici e lavorativi</a:t>
            </a:r>
            <a:endParaRPr b="1" sz="2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119737862fe_2_36"/>
          <p:cNvSpPr txBox="1"/>
          <p:nvPr>
            <p:ph type="title"/>
          </p:nvPr>
        </p:nvSpPr>
        <p:spPr>
          <a:xfrm>
            <a:off x="1251275" y="149500"/>
            <a:ext cx="10170600" cy="934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3600"/>
              <a:t>Piano Gap Locale 2019-20</a:t>
            </a:r>
            <a:r>
              <a:rPr lang="it-IT"/>
              <a:t> </a:t>
            </a:r>
            <a:endParaRPr/>
          </a:p>
        </p:txBody>
      </p:sp>
      <p:sp>
        <p:nvSpPr>
          <p:cNvPr id="178" name="Google Shape;178;g119737862fe_2_36"/>
          <p:cNvSpPr txBox="1"/>
          <p:nvPr/>
        </p:nvSpPr>
        <p:spPr>
          <a:xfrm>
            <a:off x="1448100" y="971700"/>
            <a:ext cx="9777000" cy="5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-IT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Eventi Territoriali 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9" name="Google Shape;179;g119737862fe_2_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75125" y="1516500"/>
            <a:ext cx="3568481" cy="5036698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g119737862fe_2_36"/>
          <p:cNvSpPr txBox="1"/>
          <p:nvPr/>
        </p:nvSpPr>
        <p:spPr>
          <a:xfrm>
            <a:off x="859575" y="1620000"/>
            <a:ext cx="5606100" cy="520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600">
                <a:latin typeface="Calibri"/>
                <a:ea typeface="Calibri"/>
                <a:cs typeface="Calibri"/>
                <a:sym typeface="Calibri"/>
              </a:rPr>
              <a:t>Sober Art Party</a:t>
            </a:r>
            <a:r>
              <a:rPr lang="it-IT"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it-IT" sz="2600">
                <a:latin typeface="Calibri"/>
                <a:ea typeface="Calibri"/>
                <a:cs typeface="Calibri"/>
                <a:sym typeface="Calibri"/>
              </a:rPr>
              <a:t>organizzato dall’equipe educativa del Punto Giovani in collaborazione con Youn Radio e il progetto Indeependence presso la Sala Civica Chiesa Vecchia di Calusco D’Adda.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600">
                <a:latin typeface="Calibri"/>
                <a:ea typeface="Calibri"/>
                <a:cs typeface="Calibri"/>
                <a:sym typeface="Calibri"/>
              </a:rPr>
              <a:t>Durante la serata: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●"/>
            </a:pPr>
            <a:r>
              <a:rPr lang="it-IT" sz="2600">
                <a:latin typeface="Calibri"/>
                <a:ea typeface="Calibri"/>
                <a:cs typeface="Calibri"/>
                <a:sym typeface="Calibri"/>
              </a:rPr>
              <a:t>esibizione giovani artisti 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●"/>
            </a:pPr>
            <a:r>
              <a:rPr lang="it-IT" sz="2600">
                <a:latin typeface="Calibri"/>
                <a:ea typeface="Calibri"/>
                <a:cs typeface="Calibri"/>
                <a:sym typeface="Calibri"/>
              </a:rPr>
              <a:t>stand informativo Break Point 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●"/>
            </a:pPr>
            <a:r>
              <a:rPr lang="it-IT" sz="2600">
                <a:latin typeface="Calibri"/>
                <a:ea typeface="Calibri"/>
                <a:cs typeface="Calibri"/>
                <a:sym typeface="Calibri"/>
              </a:rPr>
              <a:t>degustazione mocktail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600">
                <a:latin typeface="Calibri"/>
                <a:ea typeface="Calibri"/>
                <a:cs typeface="Calibri"/>
                <a:sym typeface="Calibri"/>
              </a:rPr>
              <a:t> 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600">
                <a:latin typeface="Calibri"/>
                <a:ea typeface="Calibri"/>
                <a:cs typeface="Calibri"/>
                <a:sym typeface="Calibri"/>
              </a:rPr>
              <a:t>Partecipanti</a:t>
            </a:r>
            <a:r>
              <a:rPr lang="it-IT" sz="2600">
                <a:latin typeface="Calibri"/>
                <a:ea typeface="Calibri"/>
                <a:cs typeface="Calibri"/>
                <a:sym typeface="Calibri"/>
              </a:rPr>
              <a:t>: 55 persone 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119303f47a7_0_4"/>
          <p:cNvSpPr txBox="1"/>
          <p:nvPr>
            <p:ph type="title"/>
          </p:nvPr>
        </p:nvSpPr>
        <p:spPr>
          <a:xfrm>
            <a:off x="1251275" y="172624"/>
            <a:ext cx="10170600" cy="836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3600"/>
              <a:t>Piano Gap Locale 2019-20</a:t>
            </a:r>
            <a:r>
              <a:rPr lang="it-IT"/>
              <a:t> </a:t>
            </a:r>
            <a:endParaRPr/>
          </a:p>
        </p:txBody>
      </p:sp>
      <p:sp>
        <p:nvSpPr>
          <p:cNvPr id="187" name="Google Shape;187;g119303f47a7_0_4"/>
          <p:cNvSpPr txBox="1"/>
          <p:nvPr>
            <p:ph idx="1" type="body"/>
          </p:nvPr>
        </p:nvSpPr>
        <p:spPr>
          <a:xfrm>
            <a:off x="1251284" y="1633120"/>
            <a:ext cx="10170600" cy="4576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2600"/>
              <a:t>Traduzione del Codice Etico in 4 lingue:</a:t>
            </a:r>
            <a:endParaRPr sz="2600"/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it-IT" sz="2600"/>
              <a:t>cinese</a:t>
            </a:r>
            <a:endParaRPr sz="2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it-IT" sz="2600"/>
              <a:t>francese </a:t>
            </a:r>
            <a:endParaRPr sz="2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it-IT" sz="2600"/>
              <a:t>arabo </a:t>
            </a:r>
            <a:endParaRPr sz="2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it-IT" sz="2600"/>
              <a:t>inglese</a:t>
            </a:r>
            <a:endParaRPr sz="26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2600"/>
              <a:t>Mappatura dei gruppi e dei servizi territoriali</a:t>
            </a:r>
            <a:endParaRPr sz="2600"/>
          </a:p>
        </p:txBody>
      </p:sp>
      <p:sp>
        <p:nvSpPr>
          <p:cNvPr id="188" name="Google Shape;188;g119303f47a7_0_4"/>
          <p:cNvSpPr txBox="1"/>
          <p:nvPr/>
        </p:nvSpPr>
        <p:spPr>
          <a:xfrm>
            <a:off x="1448075" y="1009025"/>
            <a:ext cx="99738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7916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b="1" lang="it-IT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Servizio mediazione linguistica e Gruppo di auto mutuo aiuto  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g119303f47a7_0_4"/>
          <p:cNvSpPr txBox="1"/>
          <p:nvPr/>
        </p:nvSpPr>
        <p:spPr>
          <a:xfrm>
            <a:off x="6820625" y="1083600"/>
            <a:ext cx="5979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0" name="Google Shape;190;g119303f47a7_0_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49400" y="1893163"/>
            <a:ext cx="3095850" cy="3071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119737862fe_0_21"/>
          <p:cNvSpPr txBox="1"/>
          <p:nvPr>
            <p:ph type="title"/>
          </p:nvPr>
        </p:nvSpPr>
        <p:spPr>
          <a:xfrm>
            <a:off x="1251275" y="172625"/>
            <a:ext cx="10170600" cy="1172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/>
              <a:t>Gap Distrettuale Bergamo Ovest  2020-21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/>
              <a:t>Gioco di Rete</a:t>
            </a:r>
            <a:endParaRPr sz="3600"/>
          </a:p>
        </p:txBody>
      </p:sp>
      <p:sp>
        <p:nvSpPr>
          <p:cNvPr id="197" name="Google Shape;197;g119737862fe_0_21"/>
          <p:cNvSpPr txBox="1"/>
          <p:nvPr>
            <p:ph idx="1" type="body"/>
          </p:nvPr>
        </p:nvSpPr>
        <p:spPr>
          <a:xfrm>
            <a:off x="1251275" y="1252000"/>
            <a:ext cx="10170600" cy="4957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it-IT" sz="1900"/>
              <a:t>“REALIZZAZIONE DELLE AZIONI LOCALI DI SISTEMA NEL CONTESTO DEGLI AMBITI TERRITORIALI IN MATERIA DI PREVENZIONE E CONTRASTO AL GIOCO D’AZZARDO PATOLOGICO. “</a:t>
            </a:r>
            <a:endParaRPr b="1" i="1" sz="1900"/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it-IT" sz="1900"/>
              <a:t>A</a:t>
            </a:r>
            <a:r>
              <a:rPr b="1" i="1" lang="it-IT" sz="1900"/>
              <a:t>ttuazione  della DGR N. 2609 del 9 dicembre 2019</a:t>
            </a:r>
            <a:endParaRPr b="1" i="1" sz="2600" u="sng"/>
          </a:p>
          <a:p>
            <a:pPr indent="0" lvl="0" marL="45720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it-IT" sz="2600" u="sng"/>
              <a:t>Aree di intervento: </a:t>
            </a:r>
            <a:endParaRPr b="1" sz="2600" u="sng"/>
          </a:p>
          <a:p>
            <a:pPr indent="0" lvl="0" marL="45720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600" u="sng"/>
          </a:p>
          <a:p>
            <a:pPr indent="-3302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it-IT" sz="2600"/>
              <a:t>Regolamentazione e controllo</a:t>
            </a:r>
            <a:endParaRPr sz="2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it-IT" sz="2600"/>
              <a:t>Contrasto al Gap</a:t>
            </a:r>
            <a:endParaRPr sz="2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it-IT" sz="2600"/>
              <a:t>Organizzazione delle informazioni</a:t>
            </a:r>
            <a:endParaRPr sz="2600"/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it-IT" sz="2600"/>
              <a:t>Sensibilizzazione e disseminazione delle informazioni a livello scolastico</a:t>
            </a:r>
            <a:r>
              <a:rPr lang="it-IT" sz="2600"/>
              <a:t> </a:t>
            </a:r>
            <a:endParaRPr sz="26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119737862fe_0_27"/>
          <p:cNvSpPr txBox="1"/>
          <p:nvPr>
            <p:ph type="title"/>
          </p:nvPr>
        </p:nvSpPr>
        <p:spPr>
          <a:xfrm>
            <a:off x="1251284" y="172621"/>
            <a:ext cx="10170600" cy="1325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3600"/>
              <a:t>Gap Distrettuale Bergamo Ovest  2020-21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3600"/>
              <a:t>Gioco di Rete</a:t>
            </a:r>
            <a:endParaRPr sz="3600"/>
          </a:p>
        </p:txBody>
      </p:sp>
      <p:sp>
        <p:nvSpPr>
          <p:cNvPr id="204" name="Google Shape;204;g119737862fe_0_27"/>
          <p:cNvSpPr txBox="1"/>
          <p:nvPr>
            <p:ph idx="1" type="body"/>
          </p:nvPr>
        </p:nvSpPr>
        <p:spPr>
          <a:xfrm>
            <a:off x="1251275" y="1620000"/>
            <a:ext cx="10170600" cy="522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32500" lnSpcReduction="20000"/>
          </a:bodyPr>
          <a:lstStyle/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i="1" lang="it-IT" sz="7696"/>
              <a:t>Gioco di rete 2.0</a:t>
            </a:r>
            <a:endParaRPr b="1" i="1" sz="7696"/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i="1" lang="it-IT" sz="7696"/>
              <a:t>Pomeriggio di restituzione degli esiti del progetto distrettuale</a:t>
            </a:r>
            <a:endParaRPr b="1" i="1" sz="7696"/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i="1" lang="it-IT" sz="7696"/>
              <a:t>SAVE THE DATE </a:t>
            </a:r>
            <a:endParaRPr b="1" i="1" sz="7696"/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i="1" sz="7696"/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i="1" sz="7696"/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i="1" lang="it-IT" sz="7696"/>
              <a:t>                  </a:t>
            </a:r>
            <a:r>
              <a:rPr b="1" i="1" lang="it-IT" sz="7696">
                <a:highlight>
                  <a:srgbClr val="FFFF00"/>
                </a:highlight>
              </a:rPr>
              <a:t>    </a:t>
            </a:r>
            <a:r>
              <a:rPr b="1" i="1" lang="it-IT" sz="7696" u="sng">
                <a:highlight>
                  <a:srgbClr val="FFFF00"/>
                </a:highlight>
              </a:rPr>
              <a:t>Treviglio 6 aprile 2022 dalle ore 14:00 alle ore 18:00 </a:t>
            </a:r>
            <a:endParaRPr b="1" i="1" sz="7696" u="sng">
              <a:highlight>
                <a:srgbClr val="FFFF00"/>
              </a:highlight>
            </a:endParaRPr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i="1" lang="it-IT" sz="7696"/>
              <a:t>presso il Teatro Nuovo di Treviglio</a:t>
            </a:r>
            <a:endParaRPr b="1" i="1" sz="7696"/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600"/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600"/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600"/>
          </a:p>
        </p:txBody>
      </p:sp>
      <p:sp>
        <p:nvSpPr>
          <p:cNvPr id="205" name="Google Shape;205;g119737862fe_0_27"/>
          <p:cNvSpPr/>
          <p:nvPr/>
        </p:nvSpPr>
        <p:spPr>
          <a:xfrm>
            <a:off x="6112325" y="3429000"/>
            <a:ext cx="558900" cy="9063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2018-05-21T10:19:52Z</dcterms:created>
  <dc:creator>supporto marketing</dc:creator>
</cp:coreProperties>
</file>